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8" r:id="rId1"/>
  </p:sldMasterIdLst>
  <p:notesMasterIdLst>
    <p:notesMasterId r:id="rId9"/>
  </p:notesMasterIdLst>
  <p:sldIdLst>
    <p:sldId id="256" r:id="rId2"/>
    <p:sldId id="258" r:id="rId3"/>
    <p:sldId id="260" r:id="rId4"/>
    <p:sldId id="259" r:id="rId5"/>
    <p:sldId id="261" r:id="rId6"/>
    <p:sldId id="262" r:id="rId7"/>
    <p:sldId id="257" r:id="rId8"/>
  </p:sldIdLst>
  <p:sldSz cx="6858000" cy="9906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73D7"/>
    <a:srgbClr val="E82E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30"/>
    <p:restoredTop sz="94679"/>
  </p:normalViewPr>
  <p:slideViewPr>
    <p:cSldViewPr snapToGrid="0" snapToObjects="1">
      <p:cViewPr varScale="1">
        <p:scale>
          <a:sx n="78" d="100"/>
          <a:sy n="78" d="100"/>
        </p:scale>
        <p:origin x="318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05D5800C-4538-0B46-8170-8CE8418571BB}" type="datetimeFigureOut">
              <a:rPr kumimoji="1" lang="ja-JP" altLang="en-US" smtClean="0"/>
              <a:t>2022/5/9</a:t>
            </a:fld>
            <a:endParaRPr kumimoji="1" lang="ja-JP" altLang="en-US"/>
          </a:p>
        </p:txBody>
      </p:sp>
      <p:sp>
        <p:nvSpPr>
          <p:cNvPr id="4" name="スライド イメージ プレースホルダー 3"/>
          <p:cNvSpPr>
            <a:spLocks noGrp="1" noRot="1" noChangeAspect="1"/>
          </p:cNvSpPr>
          <p:nvPr>
            <p:ph type="sldImg" idx="2"/>
          </p:nvPr>
        </p:nvSpPr>
        <p:spPr>
          <a:xfrm>
            <a:off x="3770313" y="857250"/>
            <a:ext cx="1603375"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92843BD8-6A01-804A-A3FD-45C8387E4440}" type="slidenum">
              <a:rPr kumimoji="1" lang="ja-JP" altLang="en-US" smtClean="0"/>
              <a:t>‹#›</a:t>
            </a:fld>
            <a:endParaRPr kumimoji="1" lang="ja-JP" altLang="en-US"/>
          </a:p>
        </p:txBody>
      </p:sp>
    </p:spTree>
    <p:extLst>
      <p:ext uri="{BB962C8B-B14F-4D97-AF65-F5344CB8AC3E}">
        <p14:creationId xmlns:p14="http://schemas.microsoft.com/office/powerpoint/2010/main" val="26333861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2843BD8-6A01-804A-A3FD-45C8387E4440}" type="slidenum">
              <a:rPr kumimoji="1" lang="ja-JP" altLang="en-US" smtClean="0"/>
              <a:t>1</a:t>
            </a:fld>
            <a:endParaRPr kumimoji="1" lang="ja-JP" altLang="en-US"/>
          </a:p>
        </p:txBody>
      </p:sp>
    </p:spTree>
    <p:extLst>
      <p:ext uri="{BB962C8B-B14F-4D97-AF65-F5344CB8AC3E}">
        <p14:creationId xmlns:p14="http://schemas.microsoft.com/office/powerpoint/2010/main" val="508130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2843BD8-6A01-804A-A3FD-45C8387E4440}" type="slidenum">
              <a:rPr kumimoji="1" lang="ja-JP" altLang="en-US" smtClean="0"/>
              <a:t>2</a:t>
            </a:fld>
            <a:endParaRPr kumimoji="1" lang="ja-JP" altLang="en-US"/>
          </a:p>
        </p:txBody>
      </p:sp>
    </p:spTree>
    <p:extLst>
      <p:ext uri="{BB962C8B-B14F-4D97-AF65-F5344CB8AC3E}">
        <p14:creationId xmlns:p14="http://schemas.microsoft.com/office/powerpoint/2010/main" val="1615780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2843BD8-6A01-804A-A3FD-45C8387E4440}" type="slidenum">
              <a:rPr kumimoji="1" lang="ja-JP" altLang="en-US" smtClean="0"/>
              <a:t>3</a:t>
            </a:fld>
            <a:endParaRPr kumimoji="1" lang="ja-JP" altLang="en-US"/>
          </a:p>
        </p:txBody>
      </p:sp>
    </p:spTree>
    <p:extLst>
      <p:ext uri="{BB962C8B-B14F-4D97-AF65-F5344CB8AC3E}">
        <p14:creationId xmlns:p14="http://schemas.microsoft.com/office/powerpoint/2010/main" val="1225746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2843BD8-6A01-804A-A3FD-45C8387E4440}" type="slidenum">
              <a:rPr kumimoji="1" lang="ja-JP" altLang="en-US" smtClean="0"/>
              <a:t>4</a:t>
            </a:fld>
            <a:endParaRPr kumimoji="1" lang="ja-JP" altLang="en-US"/>
          </a:p>
        </p:txBody>
      </p:sp>
    </p:spTree>
    <p:extLst>
      <p:ext uri="{BB962C8B-B14F-4D97-AF65-F5344CB8AC3E}">
        <p14:creationId xmlns:p14="http://schemas.microsoft.com/office/powerpoint/2010/main" val="2132778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2843BD8-6A01-804A-A3FD-45C8387E4440}" type="slidenum">
              <a:rPr kumimoji="1" lang="ja-JP" altLang="en-US" smtClean="0"/>
              <a:t>5</a:t>
            </a:fld>
            <a:endParaRPr kumimoji="1" lang="ja-JP" altLang="en-US"/>
          </a:p>
        </p:txBody>
      </p:sp>
    </p:spTree>
    <p:extLst>
      <p:ext uri="{BB962C8B-B14F-4D97-AF65-F5344CB8AC3E}">
        <p14:creationId xmlns:p14="http://schemas.microsoft.com/office/powerpoint/2010/main" val="2386363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2843BD8-6A01-804A-A3FD-45C8387E4440}" type="slidenum">
              <a:rPr kumimoji="1" lang="ja-JP" altLang="en-US" smtClean="0"/>
              <a:t>6</a:t>
            </a:fld>
            <a:endParaRPr kumimoji="1" lang="ja-JP" altLang="en-US"/>
          </a:p>
        </p:txBody>
      </p:sp>
    </p:spTree>
    <p:extLst>
      <p:ext uri="{BB962C8B-B14F-4D97-AF65-F5344CB8AC3E}">
        <p14:creationId xmlns:p14="http://schemas.microsoft.com/office/powerpoint/2010/main" val="2366018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2843BD8-6A01-804A-A3FD-45C8387E4440}" type="slidenum">
              <a:rPr kumimoji="1" lang="ja-JP" altLang="en-US" smtClean="0"/>
              <a:t>7</a:t>
            </a:fld>
            <a:endParaRPr kumimoji="1" lang="ja-JP" altLang="en-US"/>
          </a:p>
        </p:txBody>
      </p:sp>
    </p:spTree>
    <p:extLst>
      <p:ext uri="{BB962C8B-B14F-4D97-AF65-F5344CB8AC3E}">
        <p14:creationId xmlns:p14="http://schemas.microsoft.com/office/powerpoint/2010/main" val="1918939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01B5D89-583E-AA4F-BCED-A18ACA5AF026}" type="datetimeFigureOut">
              <a:rPr kumimoji="1" lang="ja-JP" altLang="en-US" smtClean="0"/>
              <a:t>2022/5/9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0E8B72-4FD6-2E48-B56C-95C1ACC002F2}" type="slidenum">
              <a:rPr kumimoji="1" lang="ja-JP" altLang="en-US" smtClean="0"/>
              <a:t>‹#›</a:t>
            </a:fld>
            <a:endParaRPr kumimoji="1" lang="ja-JP" altLang="en-US"/>
          </a:p>
        </p:txBody>
      </p:sp>
    </p:spTree>
    <p:extLst>
      <p:ext uri="{BB962C8B-B14F-4D97-AF65-F5344CB8AC3E}">
        <p14:creationId xmlns:p14="http://schemas.microsoft.com/office/powerpoint/2010/main" val="1696122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1B5D89-583E-AA4F-BCED-A18ACA5AF026}" type="datetimeFigureOut">
              <a:rPr kumimoji="1" lang="ja-JP" altLang="en-US" smtClean="0"/>
              <a:t>2022/5/9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0E8B72-4FD6-2E48-B56C-95C1ACC002F2}" type="slidenum">
              <a:rPr kumimoji="1" lang="ja-JP" altLang="en-US" smtClean="0"/>
              <a:t>‹#›</a:t>
            </a:fld>
            <a:endParaRPr kumimoji="1" lang="ja-JP" altLang="en-US"/>
          </a:p>
        </p:txBody>
      </p:sp>
    </p:spTree>
    <p:extLst>
      <p:ext uri="{BB962C8B-B14F-4D97-AF65-F5344CB8AC3E}">
        <p14:creationId xmlns:p14="http://schemas.microsoft.com/office/powerpoint/2010/main" val="512689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1B5D89-583E-AA4F-BCED-A18ACA5AF026}" type="datetimeFigureOut">
              <a:rPr kumimoji="1" lang="ja-JP" altLang="en-US" smtClean="0"/>
              <a:t>2022/5/9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0E8B72-4FD6-2E48-B56C-95C1ACC002F2}" type="slidenum">
              <a:rPr kumimoji="1" lang="ja-JP" altLang="en-US" smtClean="0"/>
              <a:t>‹#›</a:t>
            </a:fld>
            <a:endParaRPr kumimoji="1" lang="ja-JP" altLang="en-US"/>
          </a:p>
        </p:txBody>
      </p:sp>
    </p:spTree>
    <p:extLst>
      <p:ext uri="{BB962C8B-B14F-4D97-AF65-F5344CB8AC3E}">
        <p14:creationId xmlns:p14="http://schemas.microsoft.com/office/powerpoint/2010/main" val="1983138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1B5D89-583E-AA4F-BCED-A18ACA5AF026}" type="datetimeFigureOut">
              <a:rPr kumimoji="1" lang="ja-JP" altLang="en-US" smtClean="0"/>
              <a:t>2022/5/9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0E8B72-4FD6-2E48-B56C-95C1ACC002F2}" type="slidenum">
              <a:rPr kumimoji="1" lang="ja-JP" altLang="en-US" smtClean="0"/>
              <a:t>‹#›</a:t>
            </a:fld>
            <a:endParaRPr kumimoji="1" lang="ja-JP" altLang="en-US"/>
          </a:p>
        </p:txBody>
      </p:sp>
    </p:spTree>
    <p:extLst>
      <p:ext uri="{BB962C8B-B14F-4D97-AF65-F5344CB8AC3E}">
        <p14:creationId xmlns:p14="http://schemas.microsoft.com/office/powerpoint/2010/main" val="406623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01B5D89-583E-AA4F-BCED-A18ACA5AF026}" type="datetimeFigureOut">
              <a:rPr kumimoji="1" lang="ja-JP" altLang="en-US" smtClean="0"/>
              <a:t>2022/5/9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0E8B72-4FD6-2E48-B56C-95C1ACC002F2}" type="slidenum">
              <a:rPr kumimoji="1" lang="ja-JP" altLang="en-US" smtClean="0"/>
              <a:t>‹#›</a:t>
            </a:fld>
            <a:endParaRPr kumimoji="1" lang="ja-JP" altLang="en-US"/>
          </a:p>
        </p:txBody>
      </p:sp>
    </p:spTree>
    <p:extLst>
      <p:ext uri="{BB962C8B-B14F-4D97-AF65-F5344CB8AC3E}">
        <p14:creationId xmlns:p14="http://schemas.microsoft.com/office/powerpoint/2010/main" val="1038623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01B5D89-583E-AA4F-BCED-A18ACA5AF026}" type="datetimeFigureOut">
              <a:rPr kumimoji="1" lang="ja-JP" altLang="en-US" smtClean="0"/>
              <a:t>2022/5/9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0E8B72-4FD6-2E48-B56C-95C1ACC002F2}" type="slidenum">
              <a:rPr kumimoji="1" lang="ja-JP" altLang="en-US" smtClean="0"/>
              <a:t>‹#›</a:t>
            </a:fld>
            <a:endParaRPr kumimoji="1" lang="ja-JP" altLang="en-US"/>
          </a:p>
        </p:txBody>
      </p:sp>
    </p:spTree>
    <p:extLst>
      <p:ext uri="{BB962C8B-B14F-4D97-AF65-F5344CB8AC3E}">
        <p14:creationId xmlns:p14="http://schemas.microsoft.com/office/powerpoint/2010/main" val="1284136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01B5D89-583E-AA4F-BCED-A18ACA5AF026}" type="datetimeFigureOut">
              <a:rPr kumimoji="1" lang="ja-JP" altLang="en-US" smtClean="0"/>
              <a:t>2022/5/9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40E8B72-4FD6-2E48-B56C-95C1ACC002F2}" type="slidenum">
              <a:rPr kumimoji="1" lang="ja-JP" altLang="en-US" smtClean="0"/>
              <a:t>‹#›</a:t>
            </a:fld>
            <a:endParaRPr kumimoji="1" lang="ja-JP" altLang="en-US"/>
          </a:p>
        </p:txBody>
      </p:sp>
    </p:spTree>
    <p:extLst>
      <p:ext uri="{BB962C8B-B14F-4D97-AF65-F5344CB8AC3E}">
        <p14:creationId xmlns:p14="http://schemas.microsoft.com/office/powerpoint/2010/main" val="639622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01B5D89-583E-AA4F-BCED-A18ACA5AF026}" type="datetimeFigureOut">
              <a:rPr kumimoji="1" lang="ja-JP" altLang="en-US" smtClean="0"/>
              <a:t>2022/5/9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40E8B72-4FD6-2E48-B56C-95C1ACC002F2}" type="slidenum">
              <a:rPr kumimoji="1" lang="ja-JP" altLang="en-US" smtClean="0"/>
              <a:t>‹#›</a:t>
            </a:fld>
            <a:endParaRPr kumimoji="1" lang="ja-JP" altLang="en-US"/>
          </a:p>
        </p:txBody>
      </p:sp>
    </p:spTree>
    <p:extLst>
      <p:ext uri="{BB962C8B-B14F-4D97-AF65-F5344CB8AC3E}">
        <p14:creationId xmlns:p14="http://schemas.microsoft.com/office/powerpoint/2010/main" val="2705821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1B5D89-583E-AA4F-BCED-A18ACA5AF026}" type="datetimeFigureOut">
              <a:rPr kumimoji="1" lang="ja-JP" altLang="en-US" smtClean="0"/>
              <a:t>2022/5/9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40E8B72-4FD6-2E48-B56C-95C1ACC002F2}" type="slidenum">
              <a:rPr kumimoji="1" lang="ja-JP" altLang="en-US" smtClean="0"/>
              <a:t>‹#›</a:t>
            </a:fld>
            <a:endParaRPr kumimoji="1" lang="ja-JP" altLang="en-US"/>
          </a:p>
        </p:txBody>
      </p:sp>
    </p:spTree>
    <p:extLst>
      <p:ext uri="{BB962C8B-B14F-4D97-AF65-F5344CB8AC3E}">
        <p14:creationId xmlns:p14="http://schemas.microsoft.com/office/powerpoint/2010/main" val="1229642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1B5D89-583E-AA4F-BCED-A18ACA5AF026}" type="datetimeFigureOut">
              <a:rPr kumimoji="1" lang="ja-JP" altLang="en-US" smtClean="0"/>
              <a:t>2022/5/9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0E8B72-4FD6-2E48-B56C-95C1ACC002F2}" type="slidenum">
              <a:rPr kumimoji="1" lang="ja-JP" altLang="en-US" smtClean="0"/>
              <a:t>‹#›</a:t>
            </a:fld>
            <a:endParaRPr kumimoji="1" lang="ja-JP" altLang="en-US"/>
          </a:p>
        </p:txBody>
      </p:sp>
    </p:spTree>
    <p:extLst>
      <p:ext uri="{BB962C8B-B14F-4D97-AF65-F5344CB8AC3E}">
        <p14:creationId xmlns:p14="http://schemas.microsoft.com/office/powerpoint/2010/main" val="2813710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1B5D89-583E-AA4F-BCED-A18ACA5AF026}" type="datetimeFigureOut">
              <a:rPr kumimoji="1" lang="ja-JP" altLang="en-US" smtClean="0"/>
              <a:t>2022/5/9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0E8B72-4FD6-2E48-B56C-95C1ACC002F2}" type="slidenum">
              <a:rPr kumimoji="1" lang="ja-JP" altLang="en-US" smtClean="0"/>
              <a:t>‹#›</a:t>
            </a:fld>
            <a:endParaRPr kumimoji="1" lang="ja-JP" altLang="en-US"/>
          </a:p>
        </p:txBody>
      </p:sp>
    </p:spTree>
    <p:extLst>
      <p:ext uri="{BB962C8B-B14F-4D97-AF65-F5344CB8AC3E}">
        <p14:creationId xmlns:p14="http://schemas.microsoft.com/office/powerpoint/2010/main" val="2388031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01B5D89-583E-AA4F-BCED-A18ACA5AF026}" type="datetimeFigureOut">
              <a:rPr kumimoji="1" lang="ja-JP" altLang="en-US" smtClean="0"/>
              <a:t>2022/5/9</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40E8B72-4FD6-2E48-B56C-95C1ACC002F2}" type="slidenum">
              <a:rPr kumimoji="1" lang="ja-JP" altLang="en-US" smtClean="0"/>
              <a:t>‹#›</a:t>
            </a:fld>
            <a:endParaRPr kumimoji="1" lang="ja-JP" altLang="en-US"/>
          </a:p>
        </p:txBody>
      </p:sp>
    </p:spTree>
    <p:extLst>
      <p:ext uri="{BB962C8B-B14F-4D97-AF65-F5344CB8AC3E}">
        <p14:creationId xmlns:p14="http://schemas.microsoft.com/office/powerpoint/2010/main" val="94687874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ADD13509-1D51-434E-BBD1-2E6B50C43024}"/>
              </a:ext>
            </a:extLst>
          </p:cNvPr>
          <p:cNvPicPr>
            <a:picLocks noChangeAspect="1"/>
          </p:cNvPicPr>
          <p:nvPr/>
        </p:nvPicPr>
        <p:blipFill>
          <a:blip r:embed="rId3"/>
          <a:stretch>
            <a:fillRect/>
          </a:stretch>
        </p:blipFill>
        <p:spPr>
          <a:xfrm rot="5400000">
            <a:off x="-1524000" y="1524000"/>
            <a:ext cx="9906000" cy="6858000"/>
          </a:xfrm>
          <a:prstGeom prst="rect">
            <a:avLst/>
          </a:prstGeom>
        </p:spPr>
      </p:pic>
      <p:sp>
        <p:nvSpPr>
          <p:cNvPr id="11" name="テキスト ボックス 10">
            <a:extLst>
              <a:ext uri="{FF2B5EF4-FFF2-40B4-BE49-F238E27FC236}">
                <a16:creationId xmlns:a16="http://schemas.microsoft.com/office/drawing/2014/main" id="{51644759-0542-1F45-BF47-9234AC2DB8BB}"/>
              </a:ext>
            </a:extLst>
          </p:cNvPr>
          <p:cNvSpPr txBox="1"/>
          <p:nvPr/>
        </p:nvSpPr>
        <p:spPr>
          <a:xfrm>
            <a:off x="3033415" y="4429779"/>
            <a:ext cx="3657601" cy="523220"/>
          </a:xfrm>
          <a:prstGeom prst="rect">
            <a:avLst/>
          </a:prstGeom>
          <a:noFill/>
        </p:spPr>
        <p:txBody>
          <a:bodyPr wrap="square" rtlCol="0">
            <a:spAutoFit/>
          </a:bodyPr>
          <a:lstStyle/>
          <a:p>
            <a:r>
              <a:rPr kumimoji="1" lang="ja-JP" altLang="en-US" sz="2800">
                <a:solidFill>
                  <a:schemeClr val="accent5">
                    <a:lumMod val="75000"/>
                  </a:schemeClr>
                </a:solidFill>
                <a:latin typeface="Hiragino Mincho ProN W3" panose="02020300000000000000" pitchFamily="18" charset="-128"/>
                <a:ea typeface="Hiragino Mincho ProN W3" panose="02020300000000000000" pitchFamily="18" charset="-128"/>
              </a:rPr>
              <a:t>つながりが、結びへ。</a:t>
            </a:r>
          </a:p>
        </p:txBody>
      </p:sp>
      <p:sp>
        <p:nvSpPr>
          <p:cNvPr id="17" name="テキスト ボックス 16">
            <a:extLst>
              <a:ext uri="{FF2B5EF4-FFF2-40B4-BE49-F238E27FC236}">
                <a16:creationId xmlns:a16="http://schemas.microsoft.com/office/drawing/2014/main" id="{8B453046-9D4D-904D-B1EC-DF5FD2D65E45}"/>
              </a:ext>
            </a:extLst>
          </p:cNvPr>
          <p:cNvSpPr txBox="1"/>
          <p:nvPr/>
        </p:nvSpPr>
        <p:spPr>
          <a:xfrm>
            <a:off x="3643772" y="5087869"/>
            <a:ext cx="2468946" cy="307777"/>
          </a:xfrm>
          <a:prstGeom prst="rect">
            <a:avLst/>
          </a:prstGeom>
          <a:noFill/>
        </p:spPr>
        <p:txBody>
          <a:bodyPr wrap="none" rtlCol="0">
            <a:spAutoFit/>
          </a:bodyPr>
          <a:lstStyle/>
          <a:p>
            <a:r>
              <a:rPr kumimoji="1" lang="ja-JP" altLang="en-US" sz="1400">
                <a:solidFill>
                  <a:schemeClr val="accent5">
                    <a:lumMod val="75000"/>
                  </a:schemeClr>
                </a:solidFill>
                <a:latin typeface="Hiragino Mincho ProN W3" panose="02020300000000000000" pitchFamily="18" charset="-128"/>
                <a:ea typeface="Hiragino Mincho ProN W3" panose="02020300000000000000" pitchFamily="18" charset="-128"/>
              </a:rPr>
              <a:t>株式会社</a:t>
            </a:r>
            <a:r>
              <a:rPr kumimoji="1" lang="en-US" altLang="ja-JP" sz="1400" dirty="0">
                <a:solidFill>
                  <a:schemeClr val="accent5">
                    <a:lumMod val="75000"/>
                  </a:schemeClr>
                </a:solidFill>
                <a:latin typeface="Hiragino Mincho ProN W3" panose="02020300000000000000" pitchFamily="18" charset="-128"/>
                <a:ea typeface="Hiragino Mincho ProN W3" panose="02020300000000000000" pitchFamily="18" charset="-128"/>
              </a:rPr>
              <a:t>C.C.E. </a:t>
            </a:r>
            <a:r>
              <a:rPr kumimoji="1" lang="en-US" altLang="ja-JP" sz="1400">
                <a:solidFill>
                  <a:schemeClr val="accent5">
                    <a:lumMod val="75000"/>
                  </a:schemeClr>
                </a:solidFill>
                <a:latin typeface="Hiragino Mincho ProN W3" panose="02020300000000000000" pitchFamily="18" charset="-128"/>
                <a:ea typeface="Hiragino Mincho ProN W3" panose="02020300000000000000" pitchFamily="18" charset="-128"/>
              </a:rPr>
              <a:t>Connection</a:t>
            </a:r>
            <a:endParaRPr kumimoji="1" lang="ja-JP" altLang="en-US" sz="1400">
              <a:solidFill>
                <a:schemeClr val="accent5">
                  <a:lumMod val="75000"/>
                </a:schemeClr>
              </a:solidFill>
              <a:latin typeface="Hiragino Mincho ProN W3" panose="02020300000000000000" pitchFamily="18" charset="-128"/>
              <a:ea typeface="Hiragino Mincho ProN W3" panose="02020300000000000000" pitchFamily="18" charset="-128"/>
            </a:endParaRPr>
          </a:p>
        </p:txBody>
      </p:sp>
    </p:spTree>
    <p:extLst>
      <p:ext uri="{BB962C8B-B14F-4D97-AF65-F5344CB8AC3E}">
        <p14:creationId xmlns:p14="http://schemas.microsoft.com/office/powerpoint/2010/main" val="1364231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FC469612-F16D-1D40-B27D-411424B74191}"/>
              </a:ext>
            </a:extLst>
          </p:cNvPr>
          <p:cNvGrpSpPr/>
          <p:nvPr/>
        </p:nvGrpSpPr>
        <p:grpSpPr>
          <a:xfrm>
            <a:off x="356993" y="5758063"/>
            <a:ext cx="3789219" cy="355600"/>
            <a:chOff x="357187" y="7518646"/>
            <a:chExt cx="3149600" cy="355600"/>
          </a:xfrm>
        </p:grpSpPr>
        <p:pic>
          <p:nvPicPr>
            <p:cNvPr id="5" name="図 4">
              <a:extLst>
                <a:ext uri="{FF2B5EF4-FFF2-40B4-BE49-F238E27FC236}">
                  <a16:creationId xmlns:a16="http://schemas.microsoft.com/office/drawing/2014/main" id="{A0ADDC4C-F679-5445-9C4F-388CCCB174A8}"/>
                </a:ext>
              </a:extLst>
            </p:cNvPr>
            <p:cNvPicPr>
              <a:picLocks noChangeAspect="1"/>
            </p:cNvPicPr>
            <p:nvPr/>
          </p:nvPicPr>
          <p:blipFill>
            <a:blip r:embed="rId3"/>
            <a:stretch>
              <a:fillRect/>
            </a:stretch>
          </p:blipFill>
          <p:spPr>
            <a:xfrm>
              <a:off x="357187" y="7518646"/>
              <a:ext cx="3149600" cy="355600"/>
            </a:xfrm>
            <a:prstGeom prst="rect">
              <a:avLst/>
            </a:prstGeom>
          </p:spPr>
        </p:pic>
        <p:sp>
          <p:nvSpPr>
            <p:cNvPr id="6" name="テキスト ボックス 5">
              <a:extLst>
                <a:ext uri="{FF2B5EF4-FFF2-40B4-BE49-F238E27FC236}">
                  <a16:creationId xmlns:a16="http://schemas.microsoft.com/office/drawing/2014/main" id="{69CFB1ED-9837-E346-B59D-AAB6FF8F04BC}"/>
                </a:ext>
              </a:extLst>
            </p:cNvPr>
            <p:cNvSpPr txBox="1"/>
            <p:nvPr/>
          </p:nvSpPr>
          <p:spPr>
            <a:xfrm>
              <a:off x="521396" y="7561300"/>
              <a:ext cx="919435" cy="276999"/>
            </a:xfrm>
            <a:prstGeom prst="rect">
              <a:avLst/>
            </a:prstGeom>
            <a:noFill/>
          </p:spPr>
          <p:txBody>
            <a:bodyPr wrap="square" rtlCol="0">
              <a:spAutoFit/>
            </a:bodyPr>
            <a:lstStyle/>
            <a:p>
              <a:r>
                <a:rPr lang="ja-JP" altLang="en-US" sz="1200" b="1">
                  <a:solidFill>
                    <a:schemeClr val="bg1"/>
                  </a:solidFill>
                  <a:latin typeface="Meiryo" panose="020B0604030504040204" pitchFamily="34" charset="-128"/>
                  <a:ea typeface="Meiryo" panose="020B0604030504040204" pitchFamily="34" charset="-128"/>
                </a:rPr>
                <a:t>ごあいさつ</a:t>
              </a:r>
              <a:endParaRPr lang="ja-JP" altLang="en-US" sz="1100" b="1">
                <a:solidFill>
                  <a:schemeClr val="bg1"/>
                </a:solidFill>
                <a:latin typeface="Meiryo" panose="020B0604030504040204" pitchFamily="34" charset="-128"/>
                <a:ea typeface="Meiryo" panose="020B0604030504040204" pitchFamily="34" charset="-128"/>
              </a:endParaRPr>
            </a:p>
          </p:txBody>
        </p:sp>
        <p:cxnSp>
          <p:nvCxnSpPr>
            <p:cNvPr id="7" name="直線コネクタ 6">
              <a:extLst>
                <a:ext uri="{FF2B5EF4-FFF2-40B4-BE49-F238E27FC236}">
                  <a16:creationId xmlns:a16="http://schemas.microsoft.com/office/drawing/2014/main" id="{F84BF43B-D613-0841-ACEE-F2BF12D16C5D}"/>
                </a:ext>
              </a:extLst>
            </p:cNvPr>
            <p:cNvCxnSpPr>
              <a:cxnSpLocks/>
            </p:cNvCxnSpPr>
            <p:nvPr/>
          </p:nvCxnSpPr>
          <p:spPr>
            <a:xfrm>
              <a:off x="472627" y="7593384"/>
              <a:ext cx="0" cy="181657"/>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1" name="図 10">
            <a:extLst>
              <a:ext uri="{FF2B5EF4-FFF2-40B4-BE49-F238E27FC236}">
                <a16:creationId xmlns:a16="http://schemas.microsoft.com/office/drawing/2014/main" id="{B4D2AB31-19EE-7C4C-AB89-12B4637342E9}"/>
              </a:ext>
            </a:extLst>
          </p:cNvPr>
          <p:cNvPicPr>
            <a:picLocks noChangeAspect="1"/>
          </p:cNvPicPr>
          <p:nvPr/>
        </p:nvPicPr>
        <p:blipFill>
          <a:blip r:embed="rId4"/>
          <a:stretch>
            <a:fillRect/>
          </a:stretch>
        </p:blipFill>
        <p:spPr>
          <a:xfrm>
            <a:off x="0" y="0"/>
            <a:ext cx="6858000" cy="4843463"/>
          </a:xfrm>
          <a:prstGeom prst="rect">
            <a:avLst/>
          </a:prstGeom>
        </p:spPr>
      </p:pic>
      <p:sp>
        <p:nvSpPr>
          <p:cNvPr id="12" name="テキスト ボックス 11">
            <a:extLst>
              <a:ext uri="{FF2B5EF4-FFF2-40B4-BE49-F238E27FC236}">
                <a16:creationId xmlns:a16="http://schemas.microsoft.com/office/drawing/2014/main" id="{5DB3EBE5-BBC2-F74C-8CED-3F9FF586659B}"/>
              </a:ext>
            </a:extLst>
          </p:cNvPr>
          <p:cNvSpPr txBox="1"/>
          <p:nvPr/>
        </p:nvSpPr>
        <p:spPr>
          <a:xfrm>
            <a:off x="426434" y="6244850"/>
            <a:ext cx="4370155" cy="3112775"/>
          </a:xfrm>
          <a:prstGeom prst="rect">
            <a:avLst/>
          </a:prstGeom>
          <a:noFill/>
        </p:spPr>
        <p:txBody>
          <a:bodyPr wrap="square" rtlCol="0">
            <a:spAutoFit/>
          </a:bodyPr>
          <a:lstStyle/>
          <a:p>
            <a:pPr>
              <a:lnSpc>
                <a:spcPct val="150000"/>
              </a:lnSpc>
            </a:pPr>
            <a:r>
              <a:rPr lang="ja-JP" altLang="en-US" sz="1200"/>
              <a:t>　私ども</a:t>
            </a:r>
            <a:r>
              <a:rPr lang="ja-JP" altLang="en-US" sz="1200">
                <a:latin typeface="+mn-ea"/>
              </a:rPr>
              <a:t>株式会社</a:t>
            </a:r>
            <a:r>
              <a:rPr lang="en" altLang="ja-JP" sz="1200" dirty="0" err="1">
                <a:latin typeface="+mn-ea"/>
              </a:rPr>
              <a:t>C.C.E.Connection</a:t>
            </a:r>
            <a:r>
              <a:rPr lang="ja-JP" altLang="en" sz="1200">
                <a:latin typeface="+mn-ea"/>
              </a:rPr>
              <a:t>（</a:t>
            </a:r>
            <a:r>
              <a:rPr lang="ja-JP" altLang="en-US" sz="1200">
                <a:latin typeface="+mn-ea"/>
              </a:rPr>
              <a:t>シーシーイーコネクション）</a:t>
            </a:r>
            <a:r>
              <a:rPr lang="ja-JP" altLang="en-US" sz="1200"/>
              <a:t>は、まだ若い会社ですが創業以来一貫して「つながり」を大事に歩み続けてまいりました。</a:t>
            </a:r>
            <a:endParaRPr lang="en-US" altLang="ja-JP" sz="1200" dirty="0"/>
          </a:p>
          <a:p>
            <a:pPr>
              <a:lnSpc>
                <a:spcPct val="150000"/>
              </a:lnSpc>
            </a:pPr>
            <a:r>
              <a:rPr lang="ja-JP" altLang="en-US" sz="1200"/>
              <a:t>　社名には</a:t>
            </a:r>
            <a:r>
              <a:rPr lang="en-US" altLang="ja-JP" sz="1200" dirty="0"/>
              <a:t>C=Company</a:t>
            </a:r>
            <a:r>
              <a:rPr lang="ja-JP" altLang="en-US" sz="1200"/>
              <a:t>（企業）、</a:t>
            </a:r>
            <a:r>
              <a:rPr lang="en-US" altLang="ja-JP" sz="1200" dirty="0"/>
              <a:t>C= Customer</a:t>
            </a:r>
            <a:r>
              <a:rPr lang="ja-JP" altLang="en-US" sz="1200"/>
              <a:t>（お客様）、</a:t>
            </a:r>
            <a:r>
              <a:rPr lang="en-US" altLang="ja-JP" sz="1200" dirty="0"/>
              <a:t>E= Employee</a:t>
            </a:r>
            <a:r>
              <a:rPr lang="ja-JP" altLang="en-US" sz="1200"/>
              <a:t>（従業員）を</a:t>
            </a:r>
            <a:r>
              <a:rPr lang="en-US" altLang="ja-JP" sz="1200" dirty="0"/>
              <a:t> connection</a:t>
            </a:r>
            <a:r>
              <a:rPr lang="ja-JP" altLang="en-US" sz="1200"/>
              <a:t>（つながり）という意味が込められています。</a:t>
            </a:r>
            <a:endParaRPr lang="en-US" altLang="ja-JP" sz="1200" dirty="0"/>
          </a:p>
          <a:p>
            <a:pPr>
              <a:lnSpc>
                <a:spcPct val="150000"/>
              </a:lnSpc>
            </a:pPr>
            <a:br>
              <a:rPr lang="ja-JP" altLang="en-US" sz="1200"/>
            </a:br>
            <a:r>
              <a:rPr lang="ja-JP" altLang="en-US" sz="1200"/>
              <a:t>　 人はぞれぞれのスタイルで働き、社会に貢献する機会を与えられるべきです。</a:t>
            </a:r>
            <a:r>
              <a:rPr lang="ja-JP" altLang="en-US" sz="1200">
                <a:latin typeface="+mn-ea"/>
              </a:rPr>
              <a:t>弊社</a:t>
            </a:r>
            <a:r>
              <a:rPr lang="ja-JP" altLang="en-US" sz="1200"/>
              <a:t>は、「活かされるべき人材」と「活かせる場所」を従業員へ提供し、社員全体が自己の社会的責任を自覚し、社会と共に成長していきたいと考えています。</a:t>
            </a:r>
            <a:endParaRPr lang="en-US" altLang="ja-JP" sz="1200" dirty="0"/>
          </a:p>
        </p:txBody>
      </p:sp>
      <p:pic>
        <p:nvPicPr>
          <p:cNvPr id="14" name="図 13">
            <a:extLst>
              <a:ext uri="{FF2B5EF4-FFF2-40B4-BE49-F238E27FC236}">
                <a16:creationId xmlns:a16="http://schemas.microsoft.com/office/drawing/2014/main" id="{1F26D71B-E985-0F4F-8854-F2F0BBF8224C}"/>
              </a:ext>
            </a:extLst>
          </p:cNvPr>
          <p:cNvPicPr>
            <a:picLocks noChangeAspect="1"/>
          </p:cNvPicPr>
          <p:nvPr/>
        </p:nvPicPr>
        <p:blipFill>
          <a:blip r:embed="rId5"/>
          <a:stretch>
            <a:fillRect/>
          </a:stretch>
        </p:blipFill>
        <p:spPr>
          <a:xfrm>
            <a:off x="3000788" y="3029120"/>
            <a:ext cx="3857212" cy="2728943"/>
          </a:xfrm>
          <a:prstGeom prst="rect">
            <a:avLst/>
          </a:prstGeom>
        </p:spPr>
      </p:pic>
    </p:spTree>
    <p:extLst>
      <p:ext uri="{BB962C8B-B14F-4D97-AF65-F5344CB8AC3E}">
        <p14:creationId xmlns:p14="http://schemas.microsoft.com/office/powerpoint/2010/main" val="1857126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図 41">
            <a:extLst>
              <a:ext uri="{FF2B5EF4-FFF2-40B4-BE49-F238E27FC236}">
                <a16:creationId xmlns:a16="http://schemas.microsoft.com/office/drawing/2014/main" id="{6DB9450A-1771-9C45-8769-68EA1A2956AC}"/>
              </a:ext>
            </a:extLst>
          </p:cNvPr>
          <p:cNvPicPr>
            <a:picLocks noChangeAspect="1"/>
          </p:cNvPicPr>
          <p:nvPr/>
        </p:nvPicPr>
        <p:blipFill rotWithShape="1">
          <a:blip r:embed="rId3"/>
          <a:srcRect l="2675" t="53707" r="60410" b="24931"/>
          <a:stretch/>
        </p:blipFill>
        <p:spPr>
          <a:xfrm>
            <a:off x="227690" y="8004458"/>
            <a:ext cx="6758646" cy="1785370"/>
          </a:xfrm>
          <a:prstGeom prst="rect">
            <a:avLst/>
          </a:prstGeom>
        </p:spPr>
      </p:pic>
      <p:pic>
        <p:nvPicPr>
          <p:cNvPr id="3" name="図 2">
            <a:extLst>
              <a:ext uri="{FF2B5EF4-FFF2-40B4-BE49-F238E27FC236}">
                <a16:creationId xmlns:a16="http://schemas.microsoft.com/office/drawing/2014/main" id="{2262BCFB-C94F-CB46-8849-735D286CF668}"/>
              </a:ext>
            </a:extLst>
          </p:cNvPr>
          <p:cNvPicPr>
            <a:picLocks noChangeAspect="1"/>
          </p:cNvPicPr>
          <p:nvPr/>
        </p:nvPicPr>
        <p:blipFill rotWithShape="1">
          <a:blip r:embed="rId3"/>
          <a:srcRect l="20919" t="53707" r="41089" b="24931"/>
          <a:stretch/>
        </p:blipFill>
        <p:spPr>
          <a:xfrm>
            <a:off x="333338" y="6114205"/>
            <a:ext cx="6955795" cy="1785370"/>
          </a:xfrm>
          <a:prstGeom prst="rect">
            <a:avLst/>
          </a:prstGeom>
        </p:spPr>
      </p:pic>
      <p:grpSp>
        <p:nvGrpSpPr>
          <p:cNvPr id="8" name="グループ化 7">
            <a:extLst>
              <a:ext uri="{FF2B5EF4-FFF2-40B4-BE49-F238E27FC236}">
                <a16:creationId xmlns:a16="http://schemas.microsoft.com/office/drawing/2014/main" id="{FB42513B-BD14-8A44-8B8C-2453A4B2EB45}"/>
              </a:ext>
            </a:extLst>
          </p:cNvPr>
          <p:cNvGrpSpPr/>
          <p:nvPr/>
        </p:nvGrpSpPr>
        <p:grpSpPr>
          <a:xfrm>
            <a:off x="320173" y="5439049"/>
            <a:ext cx="6217654" cy="447664"/>
            <a:chOff x="357187" y="7518650"/>
            <a:chExt cx="3182445" cy="355600"/>
          </a:xfrm>
        </p:grpSpPr>
        <p:pic>
          <p:nvPicPr>
            <p:cNvPr id="9" name="図 8">
              <a:extLst>
                <a:ext uri="{FF2B5EF4-FFF2-40B4-BE49-F238E27FC236}">
                  <a16:creationId xmlns:a16="http://schemas.microsoft.com/office/drawing/2014/main" id="{AA6118A7-0F1D-3540-96AB-45C9065503A2}"/>
                </a:ext>
              </a:extLst>
            </p:cNvPr>
            <p:cNvPicPr>
              <a:picLocks noChangeAspect="1"/>
            </p:cNvPicPr>
            <p:nvPr/>
          </p:nvPicPr>
          <p:blipFill>
            <a:blip r:embed="rId4"/>
            <a:stretch>
              <a:fillRect/>
            </a:stretch>
          </p:blipFill>
          <p:spPr>
            <a:xfrm>
              <a:off x="357187" y="7518650"/>
              <a:ext cx="3182445" cy="355600"/>
            </a:xfrm>
            <a:prstGeom prst="rect">
              <a:avLst/>
            </a:prstGeom>
          </p:spPr>
        </p:pic>
        <p:sp>
          <p:nvSpPr>
            <p:cNvPr id="10" name="テキスト ボックス 9">
              <a:extLst>
                <a:ext uri="{FF2B5EF4-FFF2-40B4-BE49-F238E27FC236}">
                  <a16:creationId xmlns:a16="http://schemas.microsoft.com/office/drawing/2014/main" id="{78CDA45F-8E1C-9F48-8005-D7F5E7E3E5A1}"/>
                </a:ext>
              </a:extLst>
            </p:cNvPr>
            <p:cNvSpPr txBox="1"/>
            <p:nvPr/>
          </p:nvSpPr>
          <p:spPr>
            <a:xfrm>
              <a:off x="468542" y="7602243"/>
              <a:ext cx="1100447" cy="220033"/>
            </a:xfrm>
            <a:prstGeom prst="rect">
              <a:avLst/>
            </a:prstGeom>
            <a:noFill/>
          </p:spPr>
          <p:txBody>
            <a:bodyPr wrap="square" rtlCol="0">
              <a:spAutoFit/>
            </a:bodyPr>
            <a:lstStyle/>
            <a:p>
              <a:r>
                <a:rPr lang="ja-JP" altLang="en-US" sz="1200" b="1">
                  <a:solidFill>
                    <a:schemeClr val="bg1"/>
                  </a:solidFill>
                  <a:latin typeface="Meiryo" panose="020B0604030504040204" pitchFamily="34" charset="-128"/>
                  <a:ea typeface="Meiryo" panose="020B0604030504040204" pitchFamily="34" charset="-128"/>
                </a:rPr>
                <a:t>事業内容（業務一覧）</a:t>
              </a:r>
              <a:endParaRPr lang="en-US" altLang="ja-JP" sz="1200" b="1" dirty="0">
                <a:solidFill>
                  <a:schemeClr val="bg1"/>
                </a:solidFill>
                <a:latin typeface="Meiryo" panose="020B0604030504040204" pitchFamily="34" charset="-128"/>
                <a:ea typeface="Meiryo" panose="020B0604030504040204" pitchFamily="34" charset="-128"/>
              </a:endParaRPr>
            </a:p>
          </p:txBody>
        </p:sp>
        <p:cxnSp>
          <p:nvCxnSpPr>
            <p:cNvPr id="11" name="直線コネクタ 10">
              <a:extLst>
                <a:ext uri="{FF2B5EF4-FFF2-40B4-BE49-F238E27FC236}">
                  <a16:creationId xmlns:a16="http://schemas.microsoft.com/office/drawing/2014/main" id="{FCAD46A4-F9C4-B942-A1DD-29024F3127FE}"/>
                </a:ext>
              </a:extLst>
            </p:cNvPr>
            <p:cNvCxnSpPr>
              <a:cxnSpLocks/>
            </p:cNvCxnSpPr>
            <p:nvPr/>
          </p:nvCxnSpPr>
          <p:spPr>
            <a:xfrm>
              <a:off x="472627" y="7593384"/>
              <a:ext cx="0" cy="181657"/>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4" name="テキスト ボックス 43">
            <a:extLst>
              <a:ext uri="{FF2B5EF4-FFF2-40B4-BE49-F238E27FC236}">
                <a16:creationId xmlns:a16="http://schemas.microsoft.com/office/drawing/2014/main" id="{32083742-93C8-CA4E-90EE-0CFC0419D541}"/>
              </a:ext>
            </a:extLst>
          </p:cNvPr>
          <p:cNvSpPr txBox="1"/>
          <p:nvPr/>
        </p:nvSpPr>
        <p:spPr>
          <a:xfrm>
            <a:off x="-440697" y="6350486"/>
            <a:ext cx="4251932" cy="707886"/>
          </a:xfrm>
          <a:prstGeom prst="rect">
            <a:avLst/>
          </a:prstGeom>
          <a:noFill/>
        </p:spPr>
        <p:txBody>
          <a:bodyPr wrap="square" rtlCol="0">
            <a:spAutoFit/>
          </a:bodyPr>
          <a:lstStyle/>
          <a:p>
            <a:pPr algn="ctr"/>
            <a:r>
              <a:rPr kumimoji="1" lang="ja-JP" altLang="en-US" sz="2000">
                <a:solidFill>
                  <a:schemeClr val="accent1">
                    <a:lumMod val="75000"/>
                  </a:schemeClr>
                </a:solidFill>
                <a:latin typeface="HGSSoeiKakugothicUB" panose="020B0900000000000000" pitchFamily="34" charset="-128"/>
                <a:ea typeface="HGSSoeiKakugothicUB" panose="020B0900000000000000" pitchFamily="34" charset="-128"/>
              </a:rPr>
              <a:t>イベント</a:t>
            </a:r>
            <a:endParaRPr kumimoji="1" lang="en-US" altLang="ja-JP" sz="2000" dirty="0">
              <a:solidFill>
                <a:schemeClr val="accent1">
                  <a:lumMod val="75000"/>
                </a:schemeClr>
              </a:solidFill>
              <a:latin typeface="HGSSoeiKakugothicUB" panose="020B0900000000000000" pitchFamily="34" charset="-128"/>
              <a:ea typeface="HGSSoeiKakugothicUB" panose="020B0900000000000000" pitchFamily="34" charset="-128"/>
            </a:endParaRPr>
          </a:p>
          <a:p>
            <a:pPr algn="ctr"/>
            <a:r>
              <a:rPr kumimoji="1" lang="ja-JP" altLang="en-US" sz="2000">
                <a:solidFill>
                  <a:schemeClr val="accent1">
                    <a:lumMod val="75000"/>
                  </a:schemeClr>
                </a:solidFill>
                <a:latin typeface="HGSSoeiKakugothicUB" panose="020B0900000000000000" pitchFamily="34" charset="-128"/>
                <a:ea typeface="HGSSoeiKakugothicUB" panose="020B0900000000000000" pitchFamily="34" charset="-128"/>
              </a:rPr>
              <a:t>プロモーション</a:t>
            </a:r>
          </a:p>
        </p:txBody>
      </p:sp>
      <p:sp>
        <p:nvSpPr>
          <p:cNvPr id="46" name="テキスト ボックス 45">
            <a:extLst>
              <a:ext uri="{FF2B5EF4-FFF2-40B4-BE49-F238E27FC236}">
                <a16:creationId xmlns:a16="http://schemas.microsoft.com/office/drawing/2014/main" id="{A06216B2-FFFD-7B4D-959B-5DFFEFF23B01}"/>
              </a:ext>
            </a:extLst>
          </p:cNvPr>
          <p:cNvSpPr txBox="1"/>
          <p:nvPr/>
        </p:nvSpPr>
        <p:spPr>
          <a:xfrm>
            <a:off x="2896199" y="6432167"/>
            <a:ext cx="4251932" cy="400110"/>
          </a:xfrm>
          <a:prstGeom prst="rect">
            <a:avLst/>
          </a:prstGeom>
          <a:noFill/>
        </p:spPr>
        <p:txBody>
          <a:bodyPr wrap="square" rtlCol="0">
            <a:spAutoFit/>
          </a:bodyPr>
          <a:lstStyle/>
          <a:p>
            <a:pPr algn="ctr"/>
            <a:r>
              <a:rPr kumimoji="1" lang="ja-JP" altLang="en-US" sz="2000">
                <a:solidFill>
                  <a:schemeClr val="accent1">
                    <a:lumMod val="75000"/>
                  </a:schemeClr>
                </a:solidFill>
                <a:latin typeface="HGSSoeiKakugothicUB" panose="020B0900000000000000" pitchFamily="34" charset="-128"/>
                <a:ea typeface="HGSSoeiKakugothicUB" panose="020B0900000000000000" pitchFamily="34" charset="-128"/>
              </a:rPr>
              <a:t>防犯カメラ</a:t>
            </a:r>
          </a:p>
        </p:txBody>
      </p:sp>
      <p:sp>
        <p:nvSpPr>
          <p:cNvPr id="48" name="テキスト ボックス 47">
            <a:extLst>
              <a:ext uri="{FF2B5EF4-FFF2-40B4-BE49-F238E27FC236}">
                <a16:creationId xmlns:a16="http://schemas.microsoft.com/office/drawing/2014/main" id="{9AFCFEDD-7914-C44C-999E-6775E3DDF037}"/>
              </a:ext>
            </a:extLst>
          </p:cNvPr>
          <p:cNvSpPr txBox="1"/>
          <p:nvPr/>
        </p:nvSpPr>
        <p:spPr>
          <a:xfrm>
            <a:off x="-471402" y="8365307"/>
            <a:ext cx="4251932" cy="400110"/>
          </a:xfrm>
          <a:prstGeom prst="rect">
            <a:avLst/>
          </a:prstGeom>
          <a:noFill/>
        </p:spPr>
        <p:txBody>
          <a:bodyPr wrap="square" rtlCol="0">
            <a:spAutoFit/>
          </a:bodyPr>
          <a:lstStyle/>
          <a:p>
            <a:pPr algn="ctr"/>
            <a:r>
              <a:rPr kumimoji="1" lang="ja-JP" altLang="en-US" sz="2000">
                <a:solidFill>
                  <a:schemeClr val="accent1">
                    <a:lumMod val="75000"/>
                  </a:schemeClr>
                </a:solidFill>
                <a:latin typeface="HGSSoeiKakugothicUB" panose="020B0900000000000000" pitchFamily="34" charset="-128"/>
                <a:ea typeface="HGSSoeiKakugothicUB" panose="020B0900000000000000" pitchFamily="34" charset="-128"/>
              </a:rPr>
              <a:t>税理士協業</a:t>
            </a:r>
          </a:p>
        </p:txBody>
      </p:sp>
      <p:sp>
        <p:nvSpPr>
          <p:cNvPr id="49" name="テキスト ボックス 48">
            <a:extLst>
              <a:ext uri="{FF2B5EF4-FFF2-40B4-BE49-F238E27FC236}">
                <a16:creationId xmlns:a16="http://schemas.microsoft.com/office/drawing/2014/main" id="{8A7583AC-3C17-E44B-87E4-8C744F3B8674}"/>
              </a:ext>
            </a:extLst>
          </p:cNvPr>
          <p:cNvSpPr txBox="1"/>
          <p:nvPr/>
        </p:nvSpPr>
        <p:spPr>
          <a:xfrm>
            <a:off x="2814303" y="8216769"/>
            <a:ext cx="4251932" cy="707886"/>
          </a:xfrm>
          <a:prstGeom prst="rect">
            <a:avLst/>
          </a:prstGeom>
          <a:noFill/>
        </p:spPr>
        <p:txBody>
          <a:bodyPr wrap="square" rtlCol="0">
            <a:spAutoFit/>
          </a:bodyPr>
          <a:lstStyle/>
          <a:p>
            <a:pPr algn="ctr"/>
            <a:r>
              <a:rPr kumimoji="1" lang="en-US" altLang="ja-JP" sz="2000" dirty="0">
                <a:solidFill>
                  <a:schemeClr val="accent1">
                    <a:lumMod val="75000"/>
                  </a:schemeClr>
                </a:solidFill>
                <a:latin typeface="HGSSoeiKakugothicUB" panose="020B0900000000000000" pitchFamily="34" charset="-128"/>
                <a:ea typeface="HGSSoeiKakugothicUB" panose="020B0900000000000000" pitchFamily="34" charset="-128"/>
              </a:rPr>
              <a:t>Web</a:t>
            </a:r>
            <a:r>
              <a:rPr kumimoji="1" lang="ja-JP" altLang="en-US" sz="2000">
                <a:solidFill>
                  <a:schemeClr val="accent1">
                    <a:lumMod val="75000"/>
                  </a:schemeClr>
                </a:solidFill>
                <a:latin typeface="HGSSoeiKakugothicUB" panose="020B0900000000000000" pitchFamily="34" charset="-128"/>
                <a:ea typeface="HGSSoeiKakugothicUB" panose="020B0900000000000000" pitchFamily="34" charset="-128"/>
              </a:rPr>
              <a:t>広告</a:t>
            </a:r>
            <a:endParaRPr kumimoji="1" lang="en-US" altLang="ja-JP" sz="2000" dirty="0">
              <a:solidFill>
                <a:schemeClr val="accent1">
                  <a:lumMod val="75000"/>
                </a:schemeClr>
              </a:solidFill>
              <a:latin typeface="HGSSoeiKakugothicUB" panose="020B0900000000000000" pitchFamily="34" charset="-128"/>
              <a:ea typeface="HGSSoeiKakugothicUB" panose="020B0900000000000000" pitchFamily="34" charset="-128"/>
            </a:endParaRPr>
          </a:p>
          <a:p>
            <a:pPr algn="ctr"/>
            <a:r>
              <a:rPr kumimoji="1" lang="ja-JP" altLang="en-US" sz="2000">
                <a:solidFill>
                  <a:schemeClr val="accent1">
                    <a:lumMod val="75000"/>
                  </a:schemeClr>
                </a:solidFill>
                <a:latin typeface="HGSSoeiKakugothicUB" panose="020B0900000000000000" pitchFamily="34" charset="-128"/>
                <a:ea typeface="HGSSoeiKakugothicUB" panose="020B0900000000000000" pitchFamily="34" charset="-128"/>
              </a:rPr>
              <a:t>マーケティング</a:t>
            </a:r>
          </a:p>
        </p:txBody>
      </p:sp>
      <p:grpSp>
        <p:nvGrpSpPr>
          <p:cNvPr id="52" name="グループ化 51">
            <a:extLst>
              <a:ext uri="{FF2B5EF4-FFF2-40B4-BE49-F238E27FC236}">
                <a16:creationId xmlns:a16="http://schemas.microsoft.com/office/drawing/2014/main" id="{357AED40-5EC6-ED4A-88F4-5F292912EC1A}"/>
              </a:ext>
            </a:extLst>
          </p:cNvPr>
          <p:cNvGrpSpPr/>
          <p:nvPr/>
        </p:nvGrpSpPr>
        <p:grpSpPr>
          <a:xfrm>
            <a:off x="320173" y="298286"/>
            <a:ext cx="6217654" cy="447665"/>
            <a:chOff x="357187" y="7518633"/>
            <a:chExt cx="3182445" cy="355600"/>
          </a:xfrm>
        </p:grpSpPr>
        <p:pic>
          <p:nvPicPr>
            <p:cNvPr id="53" name="図 52">
              <a:extLst>
                <a:ext uri="{FF2B5EF4-FFF2-40B4-BE49-F238E27FC236}">
                  <a16:creationId xmlns:a16="http://schemas.microsoft.com/office/drawing/2014/main" id="{8697B876-8168-8344-94DF-B2E880171C47}"/>
                </a:ext>
              </a:extLst>
            </p:cNvPr>
            <p:cNvPicPr>
              <a:picLocks noChangeAspect="1"/>
            </p:cNvPicPr>
            <p:nvPr/>
          </p:nvPicPr>
          <p:blipFill>
            <a:blip r:embed="rId4"/>
            <a:stretch>
              <a:fillRect/>
            </a:stretch>
          </p:blipFill>
          <p:spPr>
            <a:xfrm>
              <a:off x="357187" y="7518633"/>
              <a:ext cx="3182445" cy="355600"/>
            </a:xfrm>
            <a:prstGeom prst="rect">
              <a:avLst/>
            </a:prstGeom>
          </p:spPr>
        </p:pic>
        <p:sp>
          <p:nvSpPr>
            <p:cNvPr id="54" name="テキスト ボックス 53">
              <a:extLst>
                <a:ext uri="{FF2B5EF4-FFF2-40B4-BE49-F238E27FC236}">
                  <a16:creationId xmlns:a16="http://schemas.microsoft.com/office/drawing/2014/main" id="{9FDB8EE4-5FAA-424F-980D-F3E4E9800C58}"/>
                </a:ext>
              </a:extLst>
            </p:cNvPr>
            <p:cNvSpPr txBox="1"/>
            <p:nvPr/>
          </p:nvSpPr>
          <p:spPr>
            <a:xfrm>
              <a:off x="468542" y="7586453"/>
              <a:ext cx="1100447" cy="220033"/>
            </a:xfrm>
            <a:prstGeom prst="rect">
              <a:avLst/>
            </a:prstGeom>
            <a:noFill/>
          </p:spPr>
          <p:txBody>
            <a:bodyPr wrap="square" rtlCol="0">
              <a:spAutoFit/>
            </a:bodyPr>
            <a:lstStyle/>
            <a:p>
              <a:r>
                <a:rPr lang="ja-JP" altLang="en-US" sz="1200" b="1">
                  <a:solidFill>
                    <a:schemeClr val="bg1"/>
                  </a:solidFill>
                  <a:latin typeface="Meiryo" panose="020B0604030504040204" pitchFamily="34" charset="-128"/>
                  <a:ea typeface="Meiryo" panose="020B0604030504040204" pitchFamily="34" charset="-128"/>
                </a:rPr>
                <a:t>弊社の強みと特徴</a:t>
              </a:r>
              <a:endParaRPr lang="en-US" altLang="ja-JP" sz="1200" b="1" dirty="0">
                <a:solidFill>
                  <a:schemeClr val="bg1"/>
                </a:solidFill>
                <a:latin typeface="Meiryo" panose="020B0604030504040204" pitchFamily="34" charset="-128"/>
                <a:ea typeface="Meiryo" panose="020B0604030504040204" pitchFamily="34" charset="-128"/>
              </a:endParaRPr>
            </a:p>
          </p:txBody>
        </p:sp>
        <p:cxnSp>
          <p:nvCxnSpPr>
            <p:cNvPr id="55" name="直線コネクタ 54">
              <a:extLst>
                <a:ext uri="{FF2B5EF4-FFF2-40B4-BE49-F238E27FC236}">
                  <a16:creationId xmlns:a16="http://schemas.microsoft.com/office/drawing/2014/main" id="{36B1FA6C-8904-4C4F-9544-E46DA323E2F6}"/>
                </a:ext>
              </a:extLst>
            </p:cNvPr>
            <p:cNvCxnSpPr>
              <a:cxnSpLocks/>
            </p:cNvCxnSpPr>
            <p:nvPr/>
          </p:nvCxnSpPr>
          <p:spPr>
            <a:xfrm>
              <a:off x="472627" y="7593384"/>
              <a:ext cx="0" cy="181657"/>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7" name="図 56">
            <a:extLst>
              <a:ext uri="{FF2B5EF4-FFF2-40B4-BE49-F238E27FC236}">
                <a16:creationId xmlns:a16="http://schemas.microsoft.com/office/drawing/2014/main" id="{3E4BB091-C745-4E40-9973-CB7C272ADAC0}"/>
              </a:ext>
            </a:extLst>
          </p:cNvPr>
          <p:cNvPicPr>
            <a:picLocks noChangeAspect="1"/>
          </p:cNvPicPr>
          <p:nvPr/>
        </p:nvPicPr>
        <p:blipFill rotWithShape="1">
          <a:blip r:embed="rId5"/>
          <a:srcRect l="1747" t="3741" r="91308" b="84581"/>
          <a:stretch/>
        </p:blipFill>
        <p:spPr>
          <a:xfrm>
            <a:off x="392398" y="916562"/>
            <a:ext cx="476250" cy="600675"/>
          </a:xfrm>
          <a:prstGeom prst="rect">
            <a:avLst/>
          </a:prstGeom>
        </p:spPr>
      </p:pic>
      <p:pic>
        <p:nvPicPr>
          <p:cNvPr id="58" name="図 57">
            <a:extLst>
              <a:ext uri="{FF2B5EF4-FFF2-40B4-BE49-F238E27FC236}">
                <a16:creationId xmlns:a16="http://schemas.microsoft.com/office/drawing/2014/main" id="{94266F16-0968-0947-A66F-C5673F013626}"/>
              </a:ext>
            </a:extLst>
          </p:cNvPr>
          <p:cNvPicPr>
            <a:picLocks noChangeAspect="1"/>
          </p:cNvPicPr>
          <p:nvPr/>
        </p:nvPicPr>
        <p:blipFill rotWithShape="1">
          <a:blip r:embed="rId5"/>
          <a:srcRect l="8108" t="3741" r="84948" b="84581"/>
          <a:stretch/>
        </p:blipFill>
        <p:spPr>
          <a:xfrm>
            <a:off x="366998" y="1895210"/>
            <a:ext cx="476250" cy="600675"/>
          </a:xfrm>
          <a:prstGeom prst="rect">
            <a:avLst/>
          </a:prstGeom>
        </p:spPr>
      </p:pic>
      <p:pic>
        <p:nvPicPr>
          <p:cNvPr id="59" name="図 58">
            <a:extLst>
              <a:ext uri="{FF2B5EF4-FFF2-40B4-BE49-F238E27FC236}">
                <a16:creationId xmlns:a16="http://schemas.microsoft.com/office/drawing/2014/main" id="{EDBD5CFE-DF1B-784E-9488-FA5585992347}"/>
              </a:ext>
            </a:extLst>
          </p:cNvPr>
          <p:cNvPicPr>
            <a:picLocks noChangeAspect="1"/>
          </p:cNvPicPr>
          <p:nvPr/>
        </p:nvPicPr>
        <p:blipFill rotWithShape="1">
          <a:blip r:embed="rId5"/>
          <a:srcRect l="15173" t="3741" r="77882" b="84587"/>
          <a:stretch/>
        </p:blipFill>
        <p:spPr>
          <a:xfrm>
            <a:off x="392398" y="2935041"/>
            <a:ext cx="476250" cy="600382"/>
          </a:xfrm>
          <a:prstGeom prst="rect">
            <a:avLst/>
          </a:prstGeom>
        </p:spPr>
      </p:pic>
      <p:sp>
        <p:nvSpPr>
          <p:cNvPr id="60" name="テキスト ボックス 59">
            <a:extLst>
              <a:ext uri="{FF2B5EF4-FFF2-40B4-BE49-F238E27FC236}">
                <a16:creationId xmlns:a16="http://schemas.microsoft.com/office/drawing/2014/main" id="{DC3EC64A-DD9E-D24B-A052-13CE6904D9B6}"/>
              </a:ext>
            </a:extLst>
          </p:cNvPr>
          <p:cNvSpPr txBox="1"/>
          <p:nvPr/>
        </p:nvSpPr>
        <p:spPr>
          <a:xfrm>
            <a:off x="905606" y="1050380"/>
            <a:ext cx="1569660" cy="369332"/>
          </a:xfrm>
          <a:prstGeom prst="rect">
            <a:avLst/>
          </a:prstGeom>
          <a:noFill/>
        </p:spPr>
        <p:txBody>
          <a:bodyPr wrap="none" rtlCol="0">
            <a:spAutoFit/>
          </a:bodyPr>
          <a:lstStyle/>
          <a:p>
            <a:r>
              <a:rPr kumimoji="1" lang="ja-JP" altLang="en-US" b="1">
                <a:solidFill>
                  <a:schemeClr val="accent1">
                    <a:lumMod val="75000"/>
                  </a:schemeClr>
                </a:solidFill>
              </a:rPr>
              <a:t>圧倒的販売力</a:t>
            </a:r>
          </a:p>
        </p:txBody>
      </p:sp>
      <p:sp>
        <p:nvSpPr>
          <p:cNvPr id="62" name="テキスト ボックス 61">
            <a:extLst>
              <a:ext uri="{FF2B5EF4-FFF2-40B4-BE49-F238E27FC236}">
                <a16:creationId xmlns:a16="http://schemas.microsoft.com/office/drawing/2014/main" id="{67757CAE-E96C-DA4E-9F7E-89ADE5C01BB5}"/>
              </a:ext>
            </a:extLst>
          </p:cNvPr>
          <p:cNvSpPr txBox="1"/>
          <p:nvPr/>
        </p:nvSpPr>
        <p:spPr>
          <a:xfrm>
            <a:off x="905606" y="2039056"/>
            <a:ext cx="2262158" cy="369332"/>
          </a:xfrm>
          <a:prstGeom prst="rect">
            <a:avLst/>
          </a:prstGeom>
          <a:noFill/>
        </p:spPr>
        <p:txBody>
          <a:bodyPr wrap="none" rtlCol="0">
            <a:spAutoFit/>
          </a:bodyPr>
          <a:lstStyle/>
          <a:p>
            <a:r>
              <a:rPr kumimoji="1" lang="ja-JP" altLang="en-US" b="1">
                <a:solidFill>
                  <a:schemeClr val="accent1">
                    <a:lumMod val="75000"/>
                  </a:schemeClr>
                </a:solidFill>
              </a:rPr>
              <a:t>スピーディーな対応</a:t>
            </a:r>
          </a:p>
        </p:txBody>
      </p:sp>
      <p:sp>
        <p:nvSpPr>
          <p:cNvPr id="63" name="テキスト ボックス 62">
            <a:extLst>
              <a:ext uri="{FF2B5EF4-FFF2-40B4-BE49-F238E27FC236}">
                <a16:creationId xmlns:a16="http://schemas.microsoft.com/office/drawing/2014/main" id="{3F6E5C34-AC27-4546-812F-8945D3B43AB8}"/>
              </a:ext>
            </a:extLst>
          </p:cNvPr>
          <p:cNvSpPr txBox="1"/>
          <p:nvPr/>
        </p:nvSpPr>
        <p:spPr>
          <a:xfrm>
            <a:off x="907221" y="3065358"/>
            <a:ext cx="2723823" cy="369332"/>
          </a:xfrm>
          <a:prstGeom prst="rect">
            <a:avLst/>
          </a:prstGeom>
          <a:noFill/>
        </p:spPr>
        <p:txBody>
          <a:bodyPr wrap="none" rtlCol="0">
            <a:spAutoFit/>
          </a:bodyPr>
          <a:lstStyle/>
          <a:p>
            <a:r>
              <a:rPr kumimoji="1" lang="ja-JP" altLang="en-US" b="1">
                <a:solidFill>
                  <a:schemeClr val="accent1">
                    <a:lumMod val="75000"/>
                  </a:schemeClr>
                </a:solidFill>
              </a:rPr>
              <a:t>コミュニケーション能力</a:t>
            </a:r>
          </a:p>
        </p:txBody>
      </p:sp>
      <p:sp>
        <p:nvSpPr>
          <p:cNvPr id="64" name="テキスト ボックス 63">
            <a:extLst>
              <a:ext uri="{FF2B5EF4-FFF2-40B4-BE49-F238E27FC236}">
                <a16:creationId xmlns:a16="http://schemas.microsoft.com/office/drawing/2014/main" id="{F1BD21C7-B54A-1D4E-948B-E8F937C8587F}"/>
              </a:ext>
            </a:extLst>
          </p:cNvPr>
          <p:cNvSpPr txBox="1"/>
          <p:nvPr/>
        </p:nvSpPr>
        <p:spPr>
          <a:xfrm>
            <a:off x="928502" y="3440471"/>
            <a:ext cx="5724644" cy="461665"/>
          </a:xfrm>
          <a:prstGeom prst="rect">
            <a:avLst/>
          </a:prstGeom>
          <a:noFill/>
        </p:spPr>
        <p:txBody>
          <a:bodyPr wrap="none" rtlCol="0">
            <a:spAutoFit/>
          </a:bodyPr>
          <a:lstStyle/>
          <a:p>
            <a:r>
              <a:rPr kumimoji="1" lang="ja-JP" altLang="en-US" sz="1200"/>
              <a:t>つながりを大事にする弊社だからこそ、お客様だけでなく取引先企業・提携企業</a:t>
            </a:r>
            <a:endParaRPr kumimoji="1" lang="en-US" altLang="ja-JP" sz="1200" dirty="0"/>
          </a:p>
          <a:p>
            <a:r>
              <a:rPr kumimoji="1" lang="ja-JP" altLang="en-US" sz="1200"/>
              <a:t>との業務を円滑に進めることができます。</a:t>
            </a:r>
          </a:p>
        </p:txBody>
      </p:sp>
      <p:sp>
        <p:nvSpPr>
          <p:cNvPr id="65" name="テキスト ボックス 64">
            <a:extLst>
              <a:ext uri="{FF2B5EF4-FFF2-40B4-BE49-F238E27FC236}">
                <a16:creationId xmlns:a16="http://schemas.microsoft.com/office/drawing/2014/main" id="{D540AE52-ACAE-A142-AC7F-D784A56CA0D8}"/>
              </a:ext>
            </a:extLst>
          </p:cNvPr>
          <p:cNvSpPr txBox="1"/>
          <p:nvPr/>
        </p:nvSpPr>
        <p:spPr>
          <a:xfrm>
            <a:off x="928502" y="1417715"/>
            <a:ext cx="5368116" cy="276999"/>
          </a:xfrm>
          <a:prstGeom prst="rect">
            <a:avLst/>
          </a:prstGeom>
          <a:noFill/>
        </p:spPr>
        <p:txBody>
          <a:bodyPr wrap="square" rtlCol="0">
            <a:spAutoFit/>
          </a:bodyPr>
          <a:lstStyle/>
          <a:p>
            <a:r>
              <a:rPr kumimoji="1" lang="ja-JP" altLang="en-US" sz="1200"/>
              <a:t>我々の強みは“販売力”の強さにあります。信頼と確かな実績を残します。</a:t>
            </a:r>
          </a:p>
        </p:txBody>
      </p:sp>
      <p:sp>
        <p:nvSpPr>
          <p:cNvPr id="66" name="テキスト ボックス 65">
            <a:extLst>
              <a:ext uri="{FF2B5EF4-FFF2-40B4-BE49-F238E27FC236}">
                <a16:creationId xmlns:a16="http://schemas.microsoft.com/office/drawing/2014/main" id="{590BA8F7-C123-974D-A775-7DD0BA74BED3}"/>
              </a:ext>
            </a:extLst>
          </p:cNvPr>
          <p:cNvSpPr txBox="1"/>
          <p:nvPr/>
        </p:nvSpPr>
        <p:spPr>
          <a:xfrm>
            <a:off x="928502" y="2400754"/>
            <a:ext cx="5570756" cy="461665"/>
          </a:xfrm>
          <a:prstGeom prst="rect">
            <a:avLst/>
          </a:prstGeom>
          <a:noFill/>
        </p:spPr>
        <p:txBody>
          <a:bodyPr wrap="none" rtlCol="0">
            <a:spAutoFit/>
          </a:bodyPr>
          <a:lstStyle/>
          <a:p>
            <a:r>
              <a:rPr kumimoji="1" lang="ja-JP" altLang="en-US" sz="1200"/>
              <a:t>目まぐるしく変化するニーズや依頼に対応します。素早いだけでなく丁寧かつ</a:t>
            </a:r>
            <a:endParaRPr kumimoji="1" lang="en-US" altLang="ja-JP" sz="1200" dirty="0"/>
          </a:p>
          <a:p>
            <a:r>
              <a:rPr kumimoji="1" lang="ja-JP" altLang="en-US" sz="1200"/>
              <a:t>正確に対応致します。</a:t>
            </a:r>
          </a:p>
        </p:txBody>
      </p:sp>
      <p:pic>
        <p:nvPicPr>
          <p:cNvPr id="6" name="図 5">
            <a:extLst>
              <a:ext uri="{FF2B5EF4-FFF2-40B4-BE49-F238E27FC236}">
                <a16:creationId xmlns:a16="http://schemas.microsoft.com/office/drawing/2014/main" id="{0204C6B8-D685-064B-9307-FE8929224A21}"/>
              </a:ext>
            </a:extLst>
          </p:cNvPr>
          <p:cNvPicPr>
            <a:picLocks/>
          </p:cNvPicPr>
          <p:nvPr/>
        </p:nvPicPr>
        <p:blipFill rotWithShape="1">
          <a:blip r:embed="rId5"/>
          <a:srcRect l="22062" t="4080" r="70994" b="83038"/>
          <a:stretch/>
        </p:blipFill>
        <p:spPr>
          <a:xfrm>
            <a:off x="413314" y="4066993"/>
            <a:ext cx="476250" cy="662533"/>
          </a:xfrm>
          <a:prstGeom prst="rect">
            <a:avLst/>
          </a:prstGeom>
        </p:spPr>
      </p:pic>
      <p:sp>
        <p:nvSpPr>
          <p:cNvPr id="56" name="テキスト ボックス 55">
            <a:extLst>
              <a:ext uri="{FF2B5EF4-FFF2-40B4-BE49-F238E27FC236}">
                <a16:creationId xmlns:a16="http://schemas.microsoft.com/office/drawing/2014/main" id="{E9CB004C-6505-8E4F-BBA0-396FD43FDFA7}"/>
              </a:ext>
            </a:extLst>
          </p:cNvPr>
          <p:cNvSpPr txBox="1"/>
          <p:nvPr/>
        </p:nvSpPr>
        <p:spPr>
          <a:xfrm>
            <a:off x="976628" y="4192343"/>
            <a:ext cx="877163" cy="369332"/>
          </a:xfrm>
          <a:prstGeom prst="rect">
            <a:avLst/>
          </a:prstGeom>
          <a:noFill/>
        </p:spPr>
        <p:txBody>
          <a:bodyPr wrap="none" rtlCol="0">
            <a:spAutoFit/>
          </a:bodyPr>
          <a:lstStyle/>
          <a:p>
            <a:r>
              <a:rPr kumimoji="1" lang="ja-JP" altLang="en-US" b="1">
                <a:solidFill>
                  <a:schemeClr val="accent1">
                    <a:lumMod val="75000"/>
                  </a:schemeClr>
                </a:solidFill>
              </a:rPr>
              <a:t>信頼感</a:t>
            </a:r>
          </a:p>
        </p:txBody>
      </p:sp>
      <p:sp>
        <p:nvSpPr>
          <p:cNvPr id="7" name="テキスト ボックス 6">
            <a:extLst>
              <a:ext uri="{FF2B5EF4-FFF2-40B4-BE49-F238E27FC236}">
                <a16:creationId xmlns:a16="http://schemas.microsoft.com/office/drawing/2014/main" id="{E0CC0B9E-BB5D-0749-80AC-11B234259620}"/>
              </a:ext>
            </a:extLst>
          </p:cNvPr>
          <p:cNvSpPr txBox="1"/>
          <p:nvPr/>
        </p:nvSpPr>
        <p:spPr>
          <a:xfrm>
            <a:off x="999605" y="4572356"/>
            <a:ext cx="5538222" cy="461665"/>
          </a:xfrm>
          <a:prstGeom prst="rect">
            <a:avLst/>
          </a:prstGeom>
          <a:noFill/>
        </p:spPr>
        <p:txBody>
          <a:bodyPr wrap="square" rtlCol="0">
            <a:spAutoFit/>
          </a:bodyPr>
          <a:lstStyle/>
          <a:p>
            <a:r>
              <a:rPr kumimoji="1" lang="ja-JP" altLang="en-US" sz="1200"/>
              <a:t>取引先企業との信頼関係をしっかり構築しているので、他社ではなく弊社を</a:t>
            </a:r>
            <a:endParaRPr kumimoji="1" lang="en-US" altLang="ja-JP" sz="1200" dirty="0"/>
          </a:p>
          <a:p>
            <a:r>
              <a:rPr kumimoji="1" lang="ja-JP" altLang="en-US" sz="1200"/>
              <a:t>選んでいただけています。</a:t>
            </a:r>
          </a:p>
        </p:txBody>
      </p:sp>
    </p:spTree>
    <p:extLst>
      <p:ext uri="{BB962C8B-B14F-4D97-AF65-F5344CB8AC3E}">
        <p14:creationId xmlns:p14="http://schemas.microsoft.com/office/powerpoint/2010/main" val="2782796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40110A0E-BE5A-9543-9E5C-4948756AD18D}"/>
              </a:ext>
            </a:extLst>
          </p:cNvPr>
          <p:cNvPicPr>
            <a:picLocks noChangeAspect="1"/>
          </p:cNvPicPr>
          <p:nvPr/>
        </p:nvPicPr>
        <p:blipFill>
          <a:blip r:embed="rId3"/>
          <a:stretch>
            <a:fillRect/>
          </a:stretch>
        </p:blipFill>
        <p:spPr>
          <a:xfrm>
            <a:off x="2749627" y="0"/>
            <a:ext cx="4108373" cy="2738915"/>
          </a:xfrm>
          <a:prstGeom prst="rect">
            <a:avLst/>
          </a:prstGeom>
        </p:spPr>
      </p:pic>
      <p:pic>
        <p:nvPicPr>
          <p:cNvPr id="7" name="図 6">
            <a:extLst>
              <a:ext uri="{FF2B5EF4-FFF2-40B4-BE49-F238E27FC236}">
                <a16:creationId xmlns:a16="http://schemas.microsoft.com/office/drawing/2014/main" id="{E2302562-1BED-154E-9F9B-2CE5C6B9284A}"/>
              </a:ext>
            </a:extLst>
          </p:cNvPr>
          <p:cNvPicPr>
            <a:picLocks noChangeAspect="1"/>
          </p:cNvPicPr>
          <p:nvPr/>
        </p:nvPicPr>
        <p:blipFill rotWithShape="1">
          <a:blip r:embed="rId4">
            <a:alphaModFix amt="76000"/>
          </a:blip>
          <a:srcRect l="46784" t="66318" r="22338" b="20098"/>
          <a:stretch/>
        </p:blipFill>
        <p:spPr>
          <a:xfrm rot="21267162">
            <a:off x="2296215" y="6560039"/>
            <a:ext cx="3416969" cy="787245"/>
          </a:xfrm>
          <a:prstGeom prst="rect">
            <a:avLst/>
          </a:prstGeom>
        </p:spPr>
      </p:pic>
      <p:sp>
        <p:nvSpPr>
          <p:cNvPr id="45" name="テキスト ボックス 44">
            <a:extLst>
              <a:ext uri="{FF2B5EF4-FFF2-40B4-BE49-F238E27FC236}">
                <a16:creationId xmlns:a16="http://schemas.microsoft.com/office/drawing/2014/main" id="{63AF767D-AE08-3C4F-8BBE-A47D99E1E7D2}"/>
              </a:ext>
            </a:extLst>
          </p:cNvPr>
          <p:cNvSpPr txBox="1"/>
          <p:nvPr/>
        </p:nvSpPr>
        <p:spPr>
          <a:xfrm>
            <a:off x="603854" y="3261971"/>
            <a:ext cx="5878312" cy="5878532"/>
          </a:xfrm>
          <a:prstGeom prst="rect">
            <a:avLst/>
          </a:prstGeom>
          <a:noFill/>
        </p:spPr>
        <p:txBody>
          <a:bodyPr wrap="square" rtlCol="0">
            <a:spAutoFit/>
          </a:bodyPr>
          <a:lstStyle/>
          <a:p>
            <a:r>
              <a:rPr lang="ja-JP" altLang="en-US" sz="1200"/>
              <a:t>携帯ショップや家電量販店にてモバイル（スマホ・タブレット）端末の販売をメインに、インターネットサービスなど様々な商品を取り扱います。</a:t>
            </a:r>
            <a:endParaRPr lang="en-US" altLang="ja-JP" sz="1200" dirty="0"/>
          </a:p>
          <a:p>
            <a:endParaRPr lang="en-US" altLang="ja-JP" sz="1200" dirty="0"/>
          </a:p>
          <a:p>
            <a:r>
              <a:rPr lang="ja-JP" altLang="en-US" sz="1200"/>
              <a:t>要は携帯ショップ店員の仕事？</a:t>
            </a:r>
            <a:endParaRPr lang="en-US" altLang="ja-JP" sz="1200" dirty="0"/>
          </a:p>
          <a:p>
            <a:endParaRPr lang="en-US" altLang="ja-JP" sz="1200" dirty="0"/>
          </a:p>
          <a:p>
            <a:endParaRPr lang="en-US" altLang="ja-JP" sz="1200" dirty="0"/>
          </a:p>
          <a:p>
            <a:r>
              <a:rPr lang="ja-JP" altLang="en-US" sz="1200"/>
              <a:t>答えは</a:t>
            </a:r>
            <a:r>
              <a:rPr lang="en-US" altLang="ja-JP" sz="1200" dirty="0"/>
              <a:t>『No』</a:t>
            </a:r>
            <a:r>
              <a:rPr lang="ja-JP" altLang="en-US" sz="1200"/>
              <a:t>です。</a:t>
            </a:r>
            <a:endParaRPr lang="en-US" altLang="ja-JP" sz="1200" dirty="0"/>
          </a:p>
          <a:p>
            <a:endParaRPr lang="en-US" altLang="ja-JP" sz="1200" dirty="0"/>
          </a:p>
          <a:p>
            <a:endParaRPr lang="en-US" altLang="ja-JP" sz="1200" dirty="0"/>
          </a:p>
          <a:p>
            <a:endParaRPr lang="en-US" altLang="ja-JP" sz="1200" dirty="0"/>
          </a:p>
          <a:p>
            <a:r>
              <a:rPr lang="ja-JP" altLang="en-US" sz="1200"/>
              <a:t>　　お店の売り上げがなかなか伸びない</a:t>
            </a:r>
            <a:r>
              <a:rPr lang="en-US" altLang="ja-JP" sz="1200" dirty="0"/>
              <a:t>…</a:t>
            </a:r>
            <a:r>
              <a:rPr lang="ja-JP" altLang="en-US" sz="1200"/>
              <a:t>。</a:t>
            </a:r>
            <a:endParaRPr lang="en-US" altLang="ja-JP" sz="1200" dirty="0"/>
          </a:p>
          <a:p>
            <a:r>
              <a:rPr lang="ja-JP" altLang="en-US" sz="1200"/>
              <a:t>　　今月中にこの機種を売り切らないといけないのに在庫がたくさん</a:t>
            </a:r>
            <a:r>
              <a:rPr lang="en-US" altLang="ja-JP" sz="1200" dirty="0"/>
              <a:t>…</a:t>
            </a:r>
            <a:r>
              <a:rPr lang="ja-JP" altLang="en-US" sz="1200"/>
              <a:t>。</a:t>
            </a:r>
            <a:endParaRPr lang="en-US" altLang="ja-JP" sz="1200" dirty="0"/>
          </a:p>
          <a:p>
            <a:r>
              <a:rPr lang="ja-JP" altLang="en-US" sz="1200"/>
              <a:t>　　スタッフの人数不足でお店が回らなくて困っている。</a:t>
            </a:r>
            <a:endParaRPr lang="en-US" altLang="ja-JP" sz="1200" dirty="0"/>
          </a:p>
          <a:p>
            <a:r>
              <a:rPr lang="ja-JP" altLang="en-US" sz="1200"/>
              <a:t>　　新人の教育ってどうすればいいんだろう？</a:t>
            </a:r>
            <a:endParaRPr lang="en-US" altLang="ja-JP" sz="1200" dirty="0"/>
          </a:p>
          <a:p>
            <a:endParaRPr lang="en-US" altLang="ja-JP" sz="1200" dirty="0"/>
          </a:p>
          <a:p>
            <a:endParaRPr lang="en-US" altLang="ja-JP" sz="1200" dirty="0"/>
          </a:p>
          <a:p>
            <a:endParaRPr lang="en-US" altLang="ja-JP" sz="1200" dirty="0"/>
          </a:p>
          <a:p>
            <a:r>
              <a:rPr lang="ja-JP" altLang="en-US" sz="2000"/>
              <a:t>そんな店舗のお悩みを解決する</a:t>
            </a:r>
            <a:endParaRPr lang="en-US" altLang="ja-JP" sz="2000" dirty="0"/>
          </a:p>
          <a:p>
            <a:r>
              <a:rPr lang="ja-JP" altLang="en-US" sz="2000"/>
              <a:t>私どもは言わば</a:t>
            </a:r>
            <a:r>
              <a:rPr lang="en-US" altLang="ja-JP" sz="2000" dirty="0"/>
              <a:t>『</a:t>
            </a:r>
            <a:r>
              <a:rPr lang="ja-JP" altLang="en-US" sz="2000"/>
              <a:t>エキスパート助っ人</a:t>
            </a:r>
            <a:r>
              <a:rPr lang="en-US" altLang="ja-JP" sz="2000" dirty="0"/>
              <a:t>』</a:t>
            </a:r>
            <a:r>
              <a:rPr lang="ja-JP" altLang="en-US" sz="2000"/>
              <a:t>です。</a:t>
            </a:r>
            <a:endParaRPr lang="en-US" altLang="ja-JP" sz="2000" dirty="0"/>
          </a:p>
          <a:p>
            <a:endParaRPr lang="en-US" altLang="ja-JP" sz="1200" dirty="0"/>
          </a:p>
          <a:p>
            <a:endParaRPr lang="en-US" altLang="ja-JP" sz="1200" dirty="0"/>
          </a:p>
          <a:p>
            <a:endParaRPr lang="en-US" altLang="ja-JP" sz="1200" dirty="0"/>
          </a:p>
          <a:p>
            <a:r>
              <a:rPr lang="ja-JP" altLang="en-US" sz="1200"/>
              <a:t>週末は集客イベントを企画、運営します。</a:t>
            </a:r>
            <a:endParaRPr lang="en-US" altLang="ja-JP" sz="1200" dirty="0"/>
          </a:p>
          <a:p>
            <a:r>
              <a:rPr lang="ja-JP" altLang="en-US" sz="1200"/>
              <a:t>普段お店に来ないお客様を呼び込み、私どものファンになっていただくことで今後も継続してお店へ来ていただけるようになり、さらにお店に貢献しています。</a:t>
            </a:r>
            <a:endParaRPr lang="en-US" altLang="ja-JP" sz="1200" dirty="0"/>
          </a:p>
          <a:p>
            <a:endParaRPr lang="en-US" altLang="ja-JP" sz="1200" dirty="0"/>
          </a:p>
          <a:p>
            <a:endParaRPr lang="en-US" altLang="ja-JP" sz="1200" dirty="0"/>
          </a:p>
          <a:p>
            <a:endParaRPr lang="ja-JP" altLang="en-US" sz="1200"/>
          </a:p>
          <a:p>
            <a:r>
              <a:rPr lang="ja-JP" altLang="en-US" sz="1200"/>
              <a:t>また、ショップスタッフ様向けに販売力強化研修や新人研修を行いスタッフの知識面のサポートも欠かしません。</a:t>
            </a:r>
          </a:p>
        </p:txBody>
      </p:sp>
      <p:sp>
        <p:nvSpPr>
          <p:cNvPr id="31" name="正方形/長方形 30">
            <a:extLst>
              <a:ext uri="{FF2B5EF4-FFF2-40B4-BE49-F238E27FC236}">
                <a16:creationId xmlns:a16="http://schemas.microsoft.com/office/drawing/2014/main" id="{CBF6E997-BBF8-124D-AB69-4886943E464A}"/>
              </a:ext>
            </a:extLst>
          </p:cNvPr>
          <p:cNvSpPr/>
          <p:nvPr/>
        </p:nvSpPr>
        <p:spPr>
          <a:xfrm>
            <a:off x="256005" y="1400273"/>
            <a:ext cx="4251932" cy="948648"/>
          </a:xfrm>
          <a:prstGeom prst="rect">
            <a:avLst/>
          </a:prstGeom>
          <a:solidFill>
            <a:schemeClr val="accent5">
              <a:lumMod val="40000"/>
              <a:lumOff val="60000"/>
              <a:alpha val="5970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7845548C-9B9C-BD49-95AF-0D72C2652312}"/>
              </a:ext>
            </a:extLst>
          </p:cNvPr>
          <p:cNvSpPr txBox="1"/>
          <p:nvPr/>
        </p:nvSpPr>
        <p:spPr>
          <a:xfrm>
            <a:off x="1165846" y="1874597"/>
            <a:ext cx="4754328" cy="584775"/>
          </a:xfrm>
          <a:prstGeom prst="rect">
            <a:avLst/>
          </a:prstGeom>
          <a:noFill/>
        </p:spPr>
        <p:txBody>
          <a:bodyPr wrap="square" rtlCol="0">
            <a:spAutoFit/>
          </a:bodyPr>
          <a:lstStyle/>
          <a:p>
            <a:r>
              <a:rPr kumimoji="1" lang="en-US" altLang="ja-JP" sz="3200" dirty="0">
                <a:solidFill>
                  <a:schemeClr val="bg1"/>
                </a:solidFill>
                <a:latin typeface="Stencil" pitchFamily="82" charset="0"/>
              </a:rPr>
              <a:t>EVENT </a:t>
            </a:r>
            <a:r>
              <a:rPr lang="en" altLang="ja-JP" sz="3200" dirty="0">
                <a:solidFill>
                  <a:schemeClr val="bg1"/>
                </a:solidFill>
                <a:latin typeface="Stencil" pitchFamily="82" charset="0"/>
              </a:rPr>
              <a:t>promotion</a:t>
            </a:r>
            <a:endParaRPr kumimoji="1" lang="ja-JP" altLang="en-US" sz="3200">
              <a:solidFill>
                <a:schemeClr val="bg1"/>
              </a:solidFill>
              <a:latin typeface="Stencil" pitchFamily="82" charset="0"/>
            </a:endParaRPr>
          </a:p>
        </p:txBody>
      </p:sp>
      <p:sp>
        <p:nvSpPr>
          <p:cNvPr id="44" name="テキスト ボックス 43">
            <a:extLst>
              <a:ext uri="{FF2B5EF4-FFF2-40B4-BE49-F238E27FC236}">
                <a16:creationId xmlns:a16="http://schemas.microsoft.com/office/drawing/2014/main" id="{32083742-93C8-CA4E-90EE-0CFC0419D541}"/>
              </a:ext>
            </a:extLst>
          </p:cNvPr>
          <p:cNvSpPr txBox="1"/>
          <p:nvPr/>
        </p:nvSpPr>
        <p:spPr>
          <a:xfrm>
            <a:off x="144212" y="1664384"/>
            <a:ext cx="4251932" cy="461665"/>
          </a:xfrm>
          <a:prstGeom prst="rect">
            <a:avLst/>
          </a:prstGeom>
          <a:noFill/>
        </p:spPr>
        <p:txBody>
          <a:bodyPr wrap="square" rtlCol="0">
            <a:spAutoFit/>
          </a:bodyPr>
          <a:lstStyle/>
          <a:p>
            <a:pPr algn="ctr"/>
            <a:r>
              <a:rPr kumimoji="1" lang="ja-JP" altLang="en-US" sz="2400">
                <a:solidFill>
                  <a:schemeClr val="accent5">
                    <a:lumMod val="75000"/>
                  </a:schemeClr>
                </a:solidFill>
                <a:latin typeface="+mj-lt"/>
                <a:ea typeface="HGSSoeiKakugothicUB" panose="020B0900000000000000" pitchFamily="34" charset="-128"/>
              </a:rPr>
              <a:t>イベントプロモーション</a:t>
            </a:r>
          </a:p>
        </p:txBody>
      </p:sp>
      <p:sp>
        <p:nvSpPr>
          <p:cNvPr id="14" name="L 字 13">
            <a:extLst>
              <a:ext uri="{FF2B5EF4-FFF2-40B4-BE49-F238E27FC236}">
                <a16:creationId xmlns:a16="http://schemas.microsoft.com/office/drawing/2014/main" id="{DEA33FAC-3AFA-BF44-939D-DEA27955565A}"/>
              </a:ext>
            </a:extLst>
          </p:cNvPr>
          <p:cNvSpPr/>
          <p:nvPr/>
        </p:nvSpPr>
        <p:spPr>
          <a:xfrm rot="5400000">
            <a:off x="427338" y="5113421"/>
            <a:ext cx="577621" cy="224589"/>
          </a:xfrm>
          <a:prstGeom prst="corner">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L 字 55">
            <a:extLst>
              <a:ext uri="{FF2B5EF4-FFF2-40B4-BE49-F238E27FC236}">
                <a16:creationId xmlns:a16="http://schemas.microsoft.com/office/drawing/2014/main" id="{54BCC313-E748-C24A-A94A-B51DB2AEE2D7}"/>
              </a:ext>
            </a:extLst>
          </p:cNvPr>
          <p:cNvSpPr/>
          <p:nvPr/>
        </p:nvSpPr>
        <p:spPr>
          <a:xfrm rot="16200000">
            <a:off x="5584876" y="5691042"/>
            <a:ext cx="577621" cy="224589"/>
          </a:xfrm>
          <a:prstGeom prst="corner">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3834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F7F426D3-54C6-1242-B74E-64D9A39E39CB}"/>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6161"/>
                    </a14:imgEffect>
                    <a14:imgEffect>
                      <a14:saturation sat="74000"/>
                    </a14:imgEffect>
                  </a14:imgLayer>
                </a14:imgProps>
              </a:ext>
            </a:extLst>
          </a:blip>
          <a:stretch>
            <a:fillRect/>
          </a:stretch>
        </p:blipFill>
        <p:spPr>
          <a:xfrm>
            <a:off x="0" y="5908207"/>
            <a:ext cx="4135721" cy="2752839"/>
          </a:xfrm>
          <a:prstGeom prst="rect">
            <a:avLst/>
          </a:prstGeom>
        </p:spPr>
      </p:pic>
      <p:pic>
        <p:nvPicPr>
          <p:cNvPr id="9" name="図 8">
            <a:extLst>
              <a:ext uri="{FF2B5EF4-FFF2-40B4-BE49-F238E27FC236}">
                <a16:creationId xmlns:a16="http://schemas.microsoft.com/office/drawing/2014/main" id="{E1290273-07C0-F24D-BEC2-0F57AA62F645}"/>
              </a:ext>
            </a:extLst>
          </p:cNvPr>
          <p:cNvPicPr>
            <a:picLocks noChangeAspect="1"/>
          </p:cNvPicPr>
          <p:nvPr/>
        </p:nvPicPr>
        <p:blipFill>
          <a:blip r:embed="rId5"/>
          <a:stretch>
            <a:fillRect/>
          </a:stretch>
        </p:blipFill>
        <p:spPr>
          <a:xfrm>
            <a:off x="2743200" y="-1265"/>
            <a:ext cx="4135721" cy="2735923"/>
          </a:xfrm>
          <a:prstGeom prst="rect">
            <a:avLst/>
          </a:prstGeom>
        </p:spPr>
      </p:pic>
      <p:sp>
        <p:nvSpPr>
          <p:cNvPr id="31" name="正方形/長方形 30">
            <a:extLst>
              <a:ext uri="{FF2B5EF4-FFF2-40B4-BE49-F238E27FC236}">
                <a16:creationId xmlns:a16="http://schemas.microsoft.com/office/drawing/2014/main" id="{CBF6E997-BBF8-124D-AB69-4886943E464A}"/>
              </a:ext>
            </a:extLst>
          </p:cNvPr>
          <p:cNvSpPr/>
          <p:nvPr/>
        </p:nvSpPr>
        <p:spPr>
          <a:xfrm>
            <a:off x="256005" y="1400273"/>
            <a:ext cx="4251932" cy="948648"/>
          </a:xfrm>
          <a:prstGeom prst="rect">
            <a:avLst/>
          </a:prstGeom>
          <a:solidFill>
            <a:schemeClr val="accent5">
              <a:lumMod val="40000"/>
              <a:lumOff val="60000"/>
              <a:alpha val="5970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7845548C-9B9C-BD49-95AF-0D72C2652312}"/>
              </a:ext>
            </a:extLst>
          </p:cNvPr>
          <p:cNvSpPr txBox="1"/>
          <p:nvPr/>
        </p:nvSpPr>
        <p:spPr>
          <a:xfrm>
            <a:off x="1206639" y="1843164"/>
            <a:ext cx="5395356" cy="1077218"/>
          </a:xfrm>
          <a:prstGeom prst="rect">
            <a:avLst/>
          </a:prstGeom>
          <a:noFill/>
        </p:spPr>
        <p:txBody>
          <a:bodyPr wrap="square" rtlCol="0">
            <a:spAutoFit/>
          </a:bodyPr>
          <a:lstStyle/>
          <a:p>
            <a:r>
              <a:rPr lang="en" altLang="ja-JP" sz="3200" dirty="0">
                <a:solidFill>
                  <a:schemeClr val="bg1"/>
                </a:solidFill>
                <a:latin typeface="Stencil" pitchFamily="82" charset="0"/>
              </a:rPr>
              <a:t>Surveillance</a:t>
            </a:r>
          </a:p>
          <a:p>
            <a:r>
              <a:rPr lang="ja-JP" altLang="en-US" sz="3200">
                <a:solidFill>
                  <a:schemeClr val="bg1"/>
                </a:solidFill>
                <a:latin typeface="Stencil" pitchFamily="82" charset="0"/>
              </a:rPr>
              <a:t>　　　　　　</a:t>
            </a:r>
            <a:r>
              <a:rPr lang="en" altLang="ja-JP" sz="3200" dirty="0">
                <a:solidFill>
                  <a:schemeClr val="bg1"/>
                </a:solidFill>
                <a:latin typeface="Stencil" pitchFamily="82" charset="0"/>
              </a:rPr>
              <a:t>camera </a:t>
            </a:r>
            <a:r>
              <a:rPr kumimoji="1" lang="ja-JP" altLang="en-US" sz="3200">
                <a:solidFill>
                  <a:schemeClr val="bg1"/>
                </a:solidFill>
                <a:latin typeface="Stencil" pitchFamily="82" charset="0"/>
              </a:rPr>
              <a:t>　</a:t>
            </a:r>
          </a:p>
        </p:txBody>
      </p:sp>
      <p:sp>
        <p:nvSpPr>
          <p:cNvPr id="44" name="テキスト ボックス 43">
            <a:extLst>
              <a:ext uri="{FF2B5EF4-FFF2-40B4-BE49-F238E27FC236}">
                <a16:creationId xmlns:a16="http://schemas.microsoft.com/office/drawing/2014/main" id="{32083742-93C8-CA4E-90EE-0CFC0419D541}"/>
              </a:ext>
            </a:extLst>
          </p:cNvPr>
          <p:cNvSpPr txBox="1"/>
          <p:nvPr/>
        </p:nvSpPr>
        <p:spPr>
          <a:xfrm>
            <a:off x="0" y="1643764"/>
            <a:ext cx="4251932" cy="461665"/>
          </a:xfrm>
          <a:prstGeom prst="rect">
            <a:avLst/>
          </a:prstGeom>
          <a:noFill/>
        </p:spPr>
        <p:txBody>
          <a:bodyPr wrap="square" rtlCol="0">
            <a:spAutoFit/>
          </a:bodyPr>
          <a:lstStyle/>
          <a:p>
            <a:pPr algn="ctr"/>
            <a:r>
              <a:rPr kumimoji="1" lang="ja-JP" altLang="en-US" sz="2400">
                <a:solidFill>
                  <a:schemeClr val="accent5">
                    <a:lumMod val="75000"/>
                  </a:schemeClr>
                </a:solidFill>
                <a:latin typeface="+mj-lt"/>
                <a:ea typeface="HGSSoeiKakugothicUB" panose="020B0900000000000000" pitchFamily="34" charset="-128"/>
              </a:rPr>
              <a:t>防犯カメラ販売</a:t>
            </a:r>
          </a:p>
        </p:txBody>
      </p:sp>
      <p:sp>
        <p:nvSpPr>
          <p:cNvPr id="16" name="正方形/長方形 15">
            <a:extLst>
              <a:ext uri="{FF2B5EF4-FFF2-40B4-BE49-F238E27FC236}">
                <a16:creationId xmlns:a16="http://schemas.microsoft.com/office/drawing/2014/main" id="{7CD20325-FFA3-B04C-8FE7-B0E3E0099212}"/>
              </a:ext>
            </a:extLst>
          </p:cNvPr>
          <p:cNvSpPr/>
          <p:nvPr/>
        </p:nvSpPr>
        <p:spPr>
          <a:xfrm>
            <a:off x="2381971" y="6542958"/>
            <a:ext cx="4251932" cy="948648"/>
          </a:xfrm>
          <a:prstGeom prst="rect">
            <a:avLst/>
          </a:prstGeom>
          <a:solidFill>
            <a:schemeClr val="accent5">
              <a:lumMod val="40000"/>
              <a:lumOff val="60000"/>
              <a:alpha val="5970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85689818-C50D-9943-95FD-F002335D528D}"/>
              </a:ext>
            </a:extLst>
          </p:cNvPr>
          <p:cNvSpPr txBox="1"/>
          <p:nvPr/>
        </p:nvSpPr>
        <p:spPr>
          <a:xfrm>
            <a:off x="1253112" y="7017281"/>
            <a:ext cx="5997640" cy="1077218"/>
          </a:xfrm>
          <a:prstGeom prst="rect">
            <a:avLst/>
          </a:prstGeom>
          <a:noFill/>
        </p:spPr>
        <p:txBody>
          <a:bodyPr wrap="square" rtlCol="0">
            <a:spAutoFit/>
          </a:bodyPr>
          <a:lstStyle/>
          <a:p>
            <a:r>
              <a:rPr lang="ja-JP" altLang="en-US" sz="3200">
                <a:solidFill>
                  <a:schemeClr val="bg1"/>
                </a:solidFill>
                <a:latin typeface="Stencil" pitchFamily="82" charset="0"/>
              </a:rPr>
              <a:t>　　　</a:t>
            </a:r>
            <a:r>
              <a:rPr lang="en" altLang="ja-JP" sz="3200" dirty="0">
                <a:solidFill>
                  <a:schemeClr val="bg1"/>
                </a:solidFill>
                <a:latin typeface="Stencil" pitchFamily="82" charset="0"/>
              </a:rPr>
              <a:t>Tax accountant</a:t>
            </a:r>
            <a:endParaRPr kumimoji="1" lang="en-US" altLang="ja-JP" sz="3200" dirty="0">
              <a:solidFill>
                <a:schemeClr val="bg1"/>
              </a:solidFill>
              <a:latin typeface="Stencil" pitchFamily="82" charset="0"/>
            </a:endParaRPr>
          </a:p>
          <a:p>
            <a:r>
              <a:rPr lang="ja-JP" altLang="en-US" sz="3200">
                <a:solidFill>
                  <a:schemeClr val="bg1"/>
                </a:solidFill>
                <a:latin typeface="Stencil" pitchFamily="82" charset="0"/>
              </a:rPr>
              <a:t>　</a:t>
            </a:r>
            <a:r>
              <a:rPr lang="en" altLang="ja-JP" sz="3200" dirty="0">
                <a:solidFill>
                  <a:schemeClr val="bg1"/>
                </a:solidFill>
                <a:latin typeface="Stencil" pitchFamily="82" charset="0"/>
              </a:rPr>
              <a:t>Alliance</a:t>
            </a:r>
            <a:endParaRPr kumimoji="1" lang="ja-JP" altLang="en-US" sz="3200">
              <a:solidFill>
                <a:schemeClr val="bg1"/>
              </a:solidFill>
              <a:latin typeface="Stencil" pitchFamily="82" charset="0"/>
            </a:endParaRPr>
          </a:p>
        </p:txBody>
      </p:sp>
      <p:sp>
        <p:nvSpPr>
          <p:cNvPr id="18" name="テキスト ボックス 17">
            <a:extLst>
              <a:ext uri="{FF2B5EF4-FFF2-40B4-BE49-F238E27FC236}">
                <a16:creationId xmlns:a16="http://schemas.microsoft.com/office/drawing/2014/main" id="{67E22F4A-0560-0040-9EFF-EE551B69CFBD}"/>
              </a:ext>
            </a:extLst>
          </p:cNvPr>
          <p:cNvSpPr txBox="1"/>
          <p:nvPr/>
        </p:nvSpPr>
        <p:spPr>
          <a:xfrm>
            <a:off x="2743200" y="6799108"/>
            <a:ext cx="4251932" cy="461665"/>
          </a:xfrm>
          <a:prstGeom prst="rect">
            <a:avLst/>
          </a:prstGeom>
          <a:noFill/>
        </p:spPr>
        <p:txBody>
          <a:bodyPr wrap="square" rtlCol="0">
            <a:spAutoFit/>
          </a:bodyPr>
          <a:lstStyle/>
          <a:p>
            <a:pPr algn="ctr"/>
            <a:r>
              <a:rPr kumimoji="1" lang="ja-JP" altLang="en-US" sz="2400">
                <a:solidFill>
                  <a:schemeClr val="accent5">
                    <a:lumMod val="75000"/>
                  </a:schemeClr>
                </a:solidFill>
                <a:latin typeface="+mj-lt"/>
                <a:ea typeface="HGSSoeiKakugothicUB" panose="020B0900000000000000" pitchFamily="34" charset="-128"/>
              </a:rPr>
              <a:t>税理士協業</a:t>
            </a:r>
          </a:p>
        </p:txBody>
      </p:sp>
      <p:sp>
        <p:nvSpPr>
          <p:cNvPr id="23" name="AutoShape 2">
            <a:extLst>
              <a:ext uri="{FF2B5EF4-FFF2-40B4-BE49-F238E27FC236}">
                <a16:creationId xmlns:a16="http://schemas.microsoft.com/office/drawing/2014/main" id="{D6AD1DCD-5A46-754A-8B44-FAF9F28A3079}"/>
              </a:ext>
            </a:extLst>
          </p:cNvPr>
          <p:cNvSpPr>
            <a:spLocks noChangeAspect="1" noChangeArrowheads="1"/>
          </p:cNvSpPr>
          <p:nvPr/>
        </p:nvSpPr>
        <p:spPr bwMode="auto">
          <a:xfrm>
            <a:off x="85725" y="-1096963"/>
            <a:ext cx="317500" cy="31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AutoShape 3">
            <a:extLst>
              <a:ext uri="{FF2B5EF4-FFF2-40B4-BE49-F238E27FC236}">
                <a16:creationId xmlns:a16="http://schemas.microsoft.com/office/drawing/2014/main" id="{6989452B-748A-FE47-B622-4DD47B09FE3A}"/>
              </a:ext>
            </a:extLst>
          </p:cNvPr>
          <p:cNvSpPr>
            <a:spLocks noChangeAspect="1" noChangeArrowheads="1"/>
          </p:cNvSpPr>
          <p:nvPr/>
        </p:nvSpPr>
        <p:spPr bwMode="auto">
          <a:xfrm>
            <a:off x="85725" y="-792163"/>
            <a:ext cx="317500" cy="31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AutoShape 4">
            <a:extLst>
              <a:ext uri="{FF2B5EF4-FFF2-40B4-BE49-F238E27FC236}">
                <a16:creationId xmlns:a16="http://schemas.microsoft.com/office/drawing/2014/main" id="{4CAB4447-B451-2542-B4D5-B12FC03E6998}"/>
              </a:ext>
            </a:extLst>
          </p:cNvPr>
          <p:cNvSpPr>
            <a:spLocks noChangeAspect="1" noChangeArrowheads="1"/>
          </p:cNvSpPr>
          <p:nvPr/>
        </p:nvSpPr>
        <p:spPr bwMode="auto">
          <a:xfrm>
            <a:off x="85725" y="-487363"/>
            <a:ext cx="317500" cy="31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AutoShape 5">
            <a:extLst>
              <a:ext uri="{FF2B5EF4-FFF2-40B4-BE49-F238E27FC236}">
                <a16:creationId xmlns:a16="http://schemas.microsoft.com/office/drawing/2014/main" id="{E9FBC8DF-ECA4-604F-A165-A1D9D7B4B663}"/>
              </a:ext>
            </a:extLst>
          </p:cNvPr>
          <p:cNvSpPr>
            <a:spLocks noChangeAspect="1" noChangeArrowheads="1"/>
          </p:cNvSpPr>
          <p:nvPr/>
        </p:nvSpPr>
        <p:spPr bwMode="auto">
          <a:xfrm>
            <a:off x="85725" y="-182563"/>
            <a:ext cx="317500" cy="317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AutoShape 6">
            <a:extLst>
              <a:ext uri="{FF2B5EF4-FFF2-40B4-BE49-F238E27FC236}">
                <a16:creationId xmlns:a16="http://schemas.microsoft.com/office/drawing/2014/main" id="{0A137178-96DD-5A4D-934A-B6128D64781F}"/>
              </a:ext>
            </a:extLst>
          </p:cNvPr>
          <p:cNvSpPr>
            <a:spLocks noChangeAspect="1" noChangeArrowheads="1"/>
          </p:cNvSpPr>
          <p:nvPr/>
        </p:nvSpPr>
        <p:spPr bwMode="auto">
          <a:xfrm>
            <a:off x="85725" y="122238"/>
            <a:ext cx="317500" cy="31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AutoShape 7">
            <a:extLst>
              <a:ext uri="{FF2B5EF4-FFF2-40B4-BE49-F238E27FC236}">
                <a16:creationId xmlns:a16="http://schemas.microsoft.com/office/drawing/2014/main" id="{95A3E37C-5F10-034C-A3A3-19C755AF19D5}"/>
              </a:ext>
            </a:extLst>
          </p:cNvPr>
          <p:cNvSpPr>
            <a:spLocks noChangeAspect="1" noChangeArrowheads="1"/>
          </p:cNvSpPr>
          <p:nvPr/>
        </p:nvSpPr>
        <p:spPr bwMode="auto">
          <a:xfrm>
            <a:off x="85725" y="427038"/>
            <a:ext cx="317500" cy="31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テキスト ボックス 37">
            <a:extLst>
              <a:ext uri="{FF2B5EF4-FFF2-40B4-BE49-F238E27FC236}">
                <a16:creationId xmlns:a16="http://schemas.microsoft.com/office/drawing/2014/main" id="{B6F16918-F625-5A46-A985-7FA544A2D7D7}"/>
              </a:ext>
            </a:extLst>
          </p:cNvPr>
          <p:cNvSpPr txBox="1"/>
          <p:nvPr/>
        </p:nvSpPr>
        <p:spPr>
          <a:xfrm>
            <a:off x="956415" y="3448904"/>
            <a:ext cx="2339102" cy="2123658"/>
          </a:xfrm>
          <a:prstGeom prst="rect">
            <a:avLst/>
          </a:prstGeom>
          <a:noFill/>
        </p:spPr>
        <p:txBody>
          <a:bodyPr wrap="none" rtlCol="0">
            <a:spAutoFit/>
          </a:bodyPr>
          <a:lstStyle/>
          <a:p>
            <a:r>
              <a:rPr lang="ja-JP" altLang="en-US" sz="1200">
                <a:latin typeface="+mn-ea"/>
              </a:rPr>
              <a:t>・防犯カメラ本体の販売</a:t>
            </a:r>
          </a:p>
          <a:p>
            <a:endParaRPr lang="en-US" altLang="ja-JP" sz="1200" dirty="0">
              <a:latin typeface="+mn-ea"/>
            </a:endParaRPr>
          </a:p>
          <a:p>
            <a:r>
              <a:rPr lang="ja-JP" altLang="en-US" sz="1200">
                <a:latin typeface="+mn-ea"/>
              </a:rPr>
              <a:t>・カメラ選びのサポート</a:t>
            </a:r>
          </a:p>
          <a:p>
            <a:endParaRPr lang="en-US" altLang="ja-JP" sz="1200" dirty="0">
              <a:latin typeface="+mn-ea"/>
            </a:endParaRPr>
          </a:p>
          <a:p>
            <a:r>
              <a:rPr lang="ja-JP" altLang="en-US" sz="1200">
                <a:latin typeface="+mn-ea"/>
              </a:rPr>
              <a:t>・携帯電話・</a:t>
            </a:r>
            <a:r>
              <a:rPr lang="en" altLang="ja-JP" sz="1200" dirty="0">
                <a:latin typeface="+mn-ea"/>
              </a:rPr>
              <a:t>Wi-Fi</a:t>
            </a:r>
            <a:r>
              <a:rPr lang="ja-JP" altLang="en-US" sz="1200">
                <a:latin typeface="+mn-ea"/>
              </a:rPr>
              <a:t>設定</a:t>
            </a:r>
            <a:br>
              <a:rPr lang="ja-JP" altLang="en-US" sz="1200">
                <a:latin typeface="+mn-ea"/>
              </a:rPr>
            </a:br>
            <a:endParaRPr lang="en-US" altLang="ja-JP" sz="1200" dirty="0">
              <a:latin typeface="+mn-ea"/>
            </a:endParaRPr>
          </a:p>
          <a:p>
            <a:r>
              <a:rPr lang="ja-JP" altLang="en-US" sz="1200">
                <a:latin typeface="+mn-ea"/>
              </a:rPr>
              <a:t>・カメラ取付業社派遣</a:t>
            </a:r>
            <a:br>
              <a:rPr lang="ja-JP" altLang="en-US" sz="1200">
                <a:latin typeface="+mn-ea"/>
              </a:rPr>
            </a:br>
            <a:endParaRPr lang="en-US" altLang="ja-JP" sz="1200" dirty="0">
              <a:latin typeface="+mn-ea"/>
            </a:endParaRPr>
          </a:p>
          <a:p>
            <a:r>
              <a:rPr lang="ja-JP" altLang="en-US" sz="1200">
                <a:latin typeface="+mn-ea"/>
              </a:rPr>
              <a:t>・故障・トラブル解決</a:t>
            </a:r>
            <a:endParaRPr lang="en-US" altLang="ja-JP" sz="1200" dirty="0">
              <a:latin typeface="+mn-ea"/>
            </a:endParaRPr>
          </a:p>
          <a:p>
            <a:endParaRPr lang="en-US" altLang="ja-JP" sz="1200" dirty="0">
              <a:latin typeface="+mn-ea"/>
            </a:endParaRPr>
          </a:p>
          <a:p>
            <a:r>
              <a:rPr lang="ja-JP" altLang="en-US" sz="1200">
                <a:latin typeface="+mn-ea"/>
              </a:rPr>
              <a:t>・アフターフォロー、定期点検</a:t>
            </a:r>
            <a:endParaRPr kumimoji="1" lang="ja-JP" altLang="en-US" sz="1400">
              <a:latin typeface="+mn-ea"/>
            </a:endParaRPr>
          </a:p>
        </p:txBody>
      </p:sp>
      <p:sp>
        <p:nvSpPr>
          <p:cNvPr id="51" name="テキスト ボックス 50">
            <a:extLst>
              <a:ext uri="{FF2B5EF4-FFF2-40B4-BE49-F238E27FC236}">
                <a16:creationId xmlns:a16="http://schemas.microsoft.com/office/drawing/2014/main" id="{62054B04-9BDC-1345-A6EB-DEDAE1822F13}"/>
              </a:ext>
            </a:extLst>
          </p:cNvPr>
          <p:cNvSpPr txBox="1"/>
          <p:nvPr/>
        </p:nvSpPr>
        <p:spPr>
          <a:xfrm>
            <a:off x="568618" y="2995585"/>
            <a:ext cx="5878532" cy="553998"/>
          </a:xfrm>
          <a:prstGeom prst="rect">
            <a:avLst/>
          </a:prstGeom>
          <a:noFill/>
        </p:spPr>
        <p:txBody>
          <a:bodyPr wrap="none" rtlCol="0">
            <a:spAutoFit/>
          </a:bodyPr>
          <a:lstStyle/>
          <a:p>
            <a:r>
              <a:rPr kumimoji="1" lang="ja-JP" altLang="en-US" sz="1200"/>
              <a:t>事業者向け防犯カメラのテレアポ販売から購入後のサポートまで行っています。</a:t>
            </a:r>
            <a:endParaRPr kumimoji="1" lang="en-US" altLang="ja-JP" sz="1200" dirty="0"/>
          </a:p>
          <a:p>
            <a:endParaRPr kumimoji="1" lang="ja-JP" altLang="en-US"/>
          </a:p>
        </p:txBody>
      </p:sp>
      <p:sp>
        <p:nvSpPr>
          <p:cNvPr id="52" name="テキスト ボックス 51">
            <a:extLst>
              <a:ext uri="{FF2B5EF4-FFF2-40B4-BE49-F238E27FC236}">
                <a16:creationId xmlns:a16="http://schemas.microsoft.com/office/drawing/2014/main" id="{367FCEEE-4030-BA4A-9649-A4A06B6A9B6D}"/>
              </a:ext>
            </a:extLst>
          </p:cNvPr>
          <p:cNvSpPr txBox="1"/>
          <p:nvPr/>
        </p:nvSpPr>
        <p:spPr>
          <a:xfrm>
            <a:off x="727263" y="8892523"/>
            <a:ext cx="5561242" cy="646331"/>
          </a:xfrm>
          <a:prstGeom prst="rect">
            <a:avLst/>
          </a:prstGeom>
          <a:noFill/>
        </p:spPr>
        <p:txBody>
          <a:bodyPr wrap="square" rtlCol="0">
            <a:spAutoFit/>
          </a:bodyPr>
          <a:lstStyle/>
          <a:p>
            <a:r>
              <a:rPr lang="ja-JP" altLang="en-US" sz="1200"/>
              <a:t>提携税理事務所と共に法人・個人問わず、税に関する業務を担当し、銀行から融資を受けやすくするためのアドバイスや節税対策のアドバイス、会計ソフトの入力代行、決算書の作成等を行います。</a:t>
            </a:r>
            <a:endParaRPr lang="en-US" altLang="ja-JP" sz="1200" dirty="0"/>
          </a:p>
        </p:txBody>
      </p:sp>
    </p:spTree>
    <p:extLst>
      <p:ext uri="{BB962C8B-B14F-4D97-AF65-F5344CB8AC3E}">
        <p14:creationId xmlns:p14="http://schemas.microsoft.com/office/powerpoint/2010/main" val="2853657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a:extLst>
              <a:ext uri="{FF2B5EF4-FFF2-40B4-BE49-F238E27FC236}">
                <a16:creationId xmlns:a16="http://schemas.microsoft.com/office/drawing/2014/main" id="{63AF767D-AE08-3C4F-8BBE-A47D99E1E7D2}"/>
              </a:ext>
            </a:extLst>
          </p:cNvPr>
          <p:cNvSpPr txBox="1"/>
          <p:nvPr/>
        </p:nvSpPr>
        <p:spPr>
          <a:xfrm>
            <a:off x="489844" y="3028772"/>
            <a:ext cx="5878312" cy="461665"/>
          </a:xfrm>
          <a:prstGeom prst="rect">
            <a:avLst/>
          </a:prstGeom>
          <a:noFill/>
        </p:spPr>
        <p:txBody>
          <a:bodyPr wrap="square" rtlCol="0">
            <a:spAutoFit/>
          </a:bodyPr>
          <a:lstStyle/>
          <a:p>
            <a:r>
              <a:rPr lang="ja-JP" altLang="en-US" sz="1200">
                <a:latin typeface="+mn-ea"/>
              </a:rPr>
              <a:t>最新</a:t>
            </a:r>
            <a:r>
              <a:rPr lang="en" altLang="ja-JP" sz="1200" dirty="0">
                <a:latin typeface="+mn-ea"/>
              </a:rPr>
              <a:t>AI</a:t>
            </a:r>
            <a:r>
              <a:rPr lang="ja-JP" altLang="en-US" sz="1200">
                <a:latin typeface="+mn-ea"/>
              </a:rPr>
              <a:t>技術を搭載したモバイル端末特化型の位置情報広告配信サービス</a:t>
            </a:r>
            <a:endParaRPr lang="en-US" altLang="ja-JP" sz="1200" dirty="0">
              <a:latin typeface="+mn-ea"/>
            </a:endParaRPr>
          </a:p>
          <a:p>
            <a:r>
              <a:rPr lang="en-US" altLang="ja-JP" sz="1200" dirty="0">
                <a:latin typeface="+mn-ea"/>
              </a:rPr>
              <a:t>『CHALK</a:t>
            </a:r>
            <a:r>
              <a:rPr lang="ja-JP" altLang="en-US" sz="1200">
                <a:latin typeface="+mn-ea"/>
              </a:rPr>
              <a:t> </a:t>
            </a:r>
            <a:r>
              <a:rPr lang="en-US" altLang="ja-JP" sz="1200" dirty="0">
                <a:latin typeface="+mn-ea"/>
              </a:rPr>
              <a:t>DIGITAL』</a:t>
            </a:r>
            <a:r>
              <a:rPr lang="ja-JP" altLang="en-US" sz="1200">
                <a:latin typeface="+mn-ea"/>
              </a:rPr>
              <a:t>を活用した</a:t>
            </a:r>
            <a:r>
              <a:rPr lang="en-US" altLang="ja-JP" sz="1200" dirty="0"/>
              <a:t>Web</a:t>
            </a:r>
            <a:r>
              <a:rPr lang="ja-JP" altLang="en-US" sz="1200"/>
              <a:t>広告コンサルティングを行っています。</a:t>
            </a:r>
            <a:endParaRPr lang="en-US" altLang="ja-JP" sz="1200" dirty="0"/>
          </a:p>
        </p:txBody>
      </p:sp>
      <p:pic>
        <p:nvPicPr>
          <p:cNvPr id="11" name="図 10">
            <a:extLst>
              <a:ext uri="{FF2B5EF4-FFF2-40B4-BE49-F238E27FC236}">
                <a16:creationId xmlns:a16="http://schemas.microsoft.com/office/drawing/2014/main" id="{4C74AE8E-24A5-BC4A-BB1A-A9210C4D1C58}"/>
              </a:ext>
            </a:extLst>
          </p:cNvPr>
          <p:cNvPicPr>
            <a:picLocks noChangeAspect="1"/>
          </p:cNvPicPr>
          <p:nvPr/>
        </p:nvPicPr>
        <p:blipFill>
          <a:blip r:embed="rId3"/>
          <a:stretch>
            <a:fillRect/>
          </a:stretch>
        </p:blipFill>
        <p:spPr>
          <a:xfrm>
            <a:off x="2743197" y="0"/>
            <a:ext cx="4114803" cy="2738916"/>
          </a:xfrm>
          <a:prstGeom prst="rect">
            <a:avLst/>
          </a:prstGeom>
        </p:spPr>
      </p:pic>
      <p:sp>
        <p:nvSpPr>
          <p:cNvPr id="31" name="正方形/長方形 30">
            <a:extLst>
              <a:ext uri="{FF2B5EF4-FFF2-40B4-BE49-F238E27FC236}">
                <a16:creationId xmlns:a16="http://schemas.microsoft.com/office/drawing/2014/main" id="{CBF6E997-BBF8-124D-AB69-4886943E464A}"/>
              </a:ext>
            </a:extLst>
          </p:cNvPr>
          <p:cNvSpPr/>
          <p:nvPr/>
        </p:nvSpPr>
        <p:spPr>
          <a:xfrm>
            <a:off x="256005" y="1400273"/>
            <a:ext cx="4251932" cy="948648"/>
          </a:xfrm>
          <a:prstGeom prst="rect">
            <a:avLst/>
          </a:prstGeom>
          <a:solidFill>
            <a:schemeClr val="accent5">
              <a:lumMod val="40000"/>
              <a:lumOff val="60000"/>
              <a:alpha val="5970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7845548C-9B9C-BD49-95AF-0D72C2652312}"/>
              </a:ext>
            </a:extLst>
          </p:cNvPr>
          <p:cNvSpPr txBox="1"/>
          <p:nvPr/>
        </p:nvSpPr>
        <p:spPr>
          <a:xfrm>
            <a:off x="1005879" y="1839345"/>
            <a:ext cx="5997640" cy="584775"/>
          </a:xfrm>
          <a:prstGeom prst="rect">
            <a:avLst/>
          </a:prstGeom>
          <a:noFill/>
        </p:spPr>
        <p:txBody>
          <a:bodyPr wrap="square" rtlCol="0">
            <a:spAutoFit/>
          </a:bodyPr>
          <a:lstStyle/>
          <a:p>
            <a:r>
              <a:rPr lang="en" altLang="ja-JP" sz="3200" dirty="0">
                <a:solidFill>
                  <a:schemeClr val="bg1"/>
                </a:solidFill>
                <a:latin typeface="Stencil" pitchFamily="82" charset="0"/>
              </a:rPr>
              <a:t>Online advertising</a:t>
            </a:r>
            <a:endParaRPr kumimoji="1" lang="ja-JP" altLang="en-US" sz="3200">
              <a:solidFill>
                <a:schemeClr val="bg1"/>
              </a:solidFill>
              <a:latin typeface="Stencil" pitchFamily="82" charset="0"/>
            </a:endParaRPr>
          </a:p>
        </p:txBody>
      </p:sp>
      <p:sp>
        <p:nvSpPr>
          <p:cNvPr id="44" name="テキスト ボックス 43">
            <a:extLst>
              <a:ext uri="{FF2B5EF4-FFF2-40B4-BE49-F238E27FC236}">
                <a16:creationId xmlns:a16="http://schemas.microsoft.com/office/drawing/2014/main" id="{32083742-93C8-CA4E-90EE-0CFC0419D541}"/>
              </a:ext>
            </a:extLst>
          </p:cNvPr>
          <p:cNvSpPr txBox="1"/>
          <p:nvPr/>
        </p:nvSpPr>
        <p:spPr>
          <a:xfrm>
            <a:off x="242294" y="1598618"/>
            <a:ext cx="4251932" cy="461665"/>
          </a:xfrm>
          <a:prstGeom prst="rect">
            <a:avLst/>
          </a:prstGeom>
          <a:noFill/>
        </p:spPr>
        <p:txBody>
          <a:bodyPr wrap="square" rtlCol="0">
            <a:spAutoFit/>
          </a:bodyPr>
          <a:lstStyle/>
          <a:p>
            <a:pPr algn="ctr"/>
            <a:r>
              <a:rPr kumimoji="1" lang="en-US" altLang="ja-JP" sz="2400" dirty="0">
                <a:solidFill>
                  <a:schemeClr val="accent1">
                    <a:lumMod val="75000"/>
                  </a:schemeClr>
                </a:solidFill>
                <a:latin typeface="HGSSoeiKakugothicUB" panose="020B0900000000000000" pitchFamily="34" charset="-128"/>
                <a:ea typeface="HGSSoeiKakugothicUB" panose="020B0900000000000000" pitchFamily="34" charset="-128"/>
              </a:rPr>
              <a:t>WEB</a:t>
            </a:r>
            <a:r>
              <a:rPr kumimoji="1" lang="ja-JP" altLang="en-US" sz="2400">
                <a:solidFill>
                  <a:schemeClr val="accent1">
                    <a:lumMod val="75000"/>
                  </a:schemeClr>
                </a:solidFill>
                <a:latin typeface="+mj-lt"/>
                <a:ea typeface="HGSSoeiKakugothicUB" panose="020B0900000000000000" pitchFamily="34" charset="-128"/>
              </a:rPr>
              <a:t>広告マーケティング</a:t>
            </a:r>
          </a:p>
        </p:txBody>
      </p:sp>
      <p:pic>
        <p:nvPicPr>
          <p:cNvPr id="15" name="図 14">
            <a:extLst>
              <a:ext uri="{FF2B5EF4-FFF2-40B4-BE49-F238E27FC236}">
                <a16:creationId xmlns:a16="http://schemas.microsoft.com/office/drawing/2014/main" id="{5A874950-FB1C-4A4E-9431-6CFC288048EC}"/>
              </a:ext>
            </a:extLst>
          </p:cNvPr>
          <p:cNvPicPr>
            <a:picLocks noChangeAspect="1"/>
          </p:cNvPicPr>
          <p:nvPr/>
        </p:nvPicPr>
        <p:blipFill>
          <a:blip r:embed="rId4"/>
          <a:stretch>
            <a:fillRect/>
          </a:stretch>
        </p:blipFill>
        <p:spPr>
          <a:xfrm>
            <a:off x="489843" y="3737379"/>
            <a:ext cx="1659800" cy="730311"/>
          </a:xfrm>
          <a:prstGeom prst="rect">
            <a:avLst/>
          </a:prstGeom>
        </p:spPr>
      </p:pic>
      <p:pic>
        <p:nvPicPr>
          <p:cNvPr id="18" name="図 17">
            <a:extLst>
              <a:ext uri="{FF2B5EF4-FFF2-40B4-BE49-F238E27FC236}">
                <a16:creationId xmlns:a16="http://schemas.microsoft.com/office/drawing/2014/main" id="{C4CCF430-A64E-F444-ADDE-83EB34CC4666}"/>
              </a:ext>
            </a:extLst>
          </p:cNvPr>
          <p:cNvPicPr>
            <a:picLocks noChangeAspect="1"/>
          </p:cNvPicPr>
          <p:nvPr/>
        </p:nvPicPr>
        <p:blipFill>
          <a:blip r:embed="rId5"/>
          <a:stretch>
            <a:fillRect/>
          </a:stretch>
        </p:blipFill>
        <p:spPr>
          <a:xfrm>
            <a:off x="447545" y="7088314"/>
            <a:ext cx="6125862" cy="2419825"/>
          </a:xfrm>
          <a:prstGeom prst="rect">
            <a:avLst/>
          </a:prstGeom>
        </p:spPr>
      </p:pic>
      <p:sp>
        <p:nvSpPr>
          <p:cNvPr id="21" name="テキスト ボックス 20">
            <a:extLst>
              <a:ext uri="{FF2B5EF4-FFF2-40B4-BE49-F238E27FC236}">
                <a16:creationId xmlns:a16="http://schemas.microsoft.com/office/drawing/2014/main" id="{D1D011D2-61A5-1246-9084-962462F437EF}"/>
              </a:ext>
            </a:extLst>
          </p:cNvPr>
          <p:cNvSpPr txBox="1"/>
          <p:nvPr/>
        </p:nvSpPr>
        <p:spPr>
          <a:xfrm>
            <a:off x="447545" y="4916180"/>
            <a:ext cx="2800767" cy="2031325"/>
          </a:xfrm>
          <a:prstGeom prst="rect">
            <a:avLst/>
          </a:prstGeom>
          <a:noFill/>
        </p:spPr>
        <p:txBody>
          <a:bodyPr wrap="none" rtlCol="0">
            <a:spAutoFit/>
          </a:bodyPr>
          <a:lstStyle/>
          <a:p>
            <a:r>
              <a:rPr kumimoji="1" lang="en-US" altLang="ja-JP" sz="1200" dirty="0">
                <a:latin typeface="+mn-ea"/>
              </a:rPr>
              <a:t>【</a:t>
            </a:r>
            <a:r>
              <a:rPr kumimoji="1" lang="ja-JP" altLang="en-US" sz="1200">
                <a:latin typeface="+mn-ea"/>
              </a:rPr>
              <a:t>ポスティング</a:t>
            </a:r>
            <a:r>
              <a:rPr kumimoji="1" lang="en-US" altLang="ja-JP" sz="1200" dirty="0">
                <a:latin typeface="+mn-ea"/>
              </a:rPr>
              <a:t>】</a:t>
            </a:r>
          </a:p>
          <a:p>
            <a:r>
              <a:rPr kumimoji="1" lang="ja-JP" altLang="en-US" sz="1200">
                <a:latin typeface="+mn-ea"/>
              </a:rPr>
              <a:t>・労力と時間がかかる</a:t>
            </a:r>
            <a:endParaRPr kumimoji="1" lang="en-US" altLang="ja-JP" sz="1200" dirty="0">
              <a:latin typeface="+mn-ea"/>
            </a:endParaRPr>
          </a:p>
          <a:p>
            <a:r>
              <a:rPr kumimoji="1" lang="ja-JP" altLang="en-US" sz="1200">
                <a:latin typeface="+mn-ea"/>
              </a:rPr>
              <a:t>・ターゲットを絞れない</a:t>
            </a:r>
            <a:endParaRPr kumimoji="1" lang="en-US" altLang="ja-JP" sz="1200" dirty="0">
              <a:latin typeface="+mn-ea"/>
            </a:endParaRPr>
          </a:p>
          <a:p>
            <a:r>
              <a:rPr kumimoji="1" lang="ja-JP" altLang="en-US" sz="1200">
                <a:latin typeface="+mn-ea"/>
              </a:rPr>
              <a:t>・チラシ代が別途かかる</a:t>
            </a:r>
            <a:endParaRPr kumimoji="1" lang="en-US" altLang="ja-JP" sz="1200" dirty="0">
              <a:latin typeface="+mn-ea"/>
            </a:endParaRPr>
          </a:p>
          <a:p>
            <a:endParaRPr kumimoji="1" lang="en-US" altLang="ja-JP" sz="1200" dirty="0">
              <a:latin typeface="+mn-ea"/>
            </a:endParaRPr>
          </a:p>
          <a:p>
            <a:r>
              <a:rPr kumimoji="1" lang="en-US" altLang="ja-JP" sz="1200" dirty="0">
                <a:latin typeface="+mn-ea"/>
              </a:rPr>
              <a:t>【</a:t>
            </a:r>
            <a:r>
              <a:rPr kumimoji="1" lang="ja-JP" altLang="en-US" sz="1200">
                <a:latin typeface="+mn-ea"/>
              </a:rPr>
              <a:t>サンプリング</a:t>
            </a:r>
            <a:r>
              <a:rPr kumimoji="1" lang="en-US" altLang="ja-JP" sz="1200" dirty="0">
                <a:latin typeface="+mn-ea"/>
              </a:rPr>
              <a:t>】</a:t>
            </a:r>
          </a:p>
          <a:p>
            <a:r>
              <a:rPr kumimoji="1" lang="ja-JP" altLang="en-US" sz="1200">
                <a:latin typeface="+mn-ea"/>
              </a:rPr>
              <a:t>・時間により配布数が限られてしまう</a:t>
            </a:r>
            <a:endParaRPr kumimoji="1" lang="en-US" altLang="ja-JP" sz="1200" dirty="0">
              <a:latin typeface="+mn-ea"/>
            </a:endParaRPr>
          </a:p>
          <a:p>
            <a:r>
              <a:rPr kumimoji="1" lang="ja-JP" altLang="en-US" sz="1200">
                <a:latin typeface="+mn-ea"/>
              </a:rPr>
              <a:t>・外出自粛の影響で配布数の減少</a:t>
            </a:r>
            <a:endParaRPr kumimoji="1" lang="en-US" altLang="ja-JP" sz="1200" dirty="0">
              <a:latin typeface="+mn-ea"/>
            </a:endParaRPr>
          </a:p>
          <a:p>
            <a:r>
              <a:rPr kumimoji="1" lang="ja-JP" altLang="en-US" sz="1200">
                <a:latin typeface="+mn-ea"/>
              </a:rPr>
              <a:t>・チラシ代が別途かかる</a:t>
            </a:r>
            <a:endParaRPr kumimoji="1" lang="en-US" altLang="ja-JP" sz="1200" dirty="0">
              <a:latin typeface="+mn-ea"/>
            </a:endParaRPr>
          </a:p>
          <a:p>
            <a:endParaRPr kumimoji="1" lang="ja-JP" altLang="en-US"/>
          </a:p>
        </p:txBody>
      </p:sp>
      <p:sp>
        <p:nvSpPr>
          <p:cNvPr id="22" name="テキスト ボックス 21">
            <a:extLst>
              <a:ext uri="{FF2B5EF4-FFF2-40B4-BE49-F238E27FC236}">
                <a16:creationId xmlns:a16="http://schemas.microsoft.com/office/drawing/2014/main" id="{0511B6E0-450C-624B-8F7C-E438F7F17BD6}"/>
              </a:ext>
            </a:extLst>
          </p:cNvPr>
          <p:cNvSpPr txBox="1"/>
          <p:nvPr/>
        </p:nvSpPr>
        <p:spPr>
          <a:xfrm>
            <a:off x="3429000" y="5183869"/>
            <a:ext cx="3110147" cy="1200329"/>
          </a:xfrm>
          <a:prstGeom prst="rect">
            <a:avLst/>
          </a:prstGeom>
          <a:solidFill>
            <a:schemeClr val="bg1"/>
          </a:solidFill>
        </p:spPr>
        <p:txBody>
          <a:bodyPr wrap="none" rtlCol="0">
            <a:spAutoFit/>
          </a:bodyPr>
          <a:lstStyle/>
          <a:p>
            <a:r>
              <a:rPr kumimoji="1" lang="en-US" altLang="ja-JP" sz="1200" b="1" dirty="0">
                <a:solidFill>
                  <a:srgbClr val="0973D7"/>
                </a:solidFill>
                <a:latin typeface="+mn-ea"/>
              </a:rPr>
              <a:t>【CHALK DIGITAL】</a:t>
            </a:r>
          </a:p>
          <a:p>
            <a:r>
              <a:rPr kumimoji="1" lang="ja-JP" altLang="en-US" sz="1200" b="1">
                <a:solidFill>
                  <a:srgbClr val="0973D7"/>
                </a:solidFill>
                <a:latin typeface="+mn-ea"/>
              </a:rPr>
              <a:t>・ターゲットと地域を絞ることが出来る</a:t>
            </a:r>
            <a:endParaRPr kumimoji="1" lang="en-US" altLang="ja-JP" sz="1200" b="1" dirty="0">
              <a:solidFill>
                <a:srgbClr val="0973D7"/>
              </a:solidFill>
              <a:latin typeface="+mn-ea"/>
            </a:endParaRPr>
          </a:p>
          <a:p>
            <a:r>
              <a:rPr kumimoji="1" lang="ja-JP" altLang="en-US" sz="1200" b="1">
                <a:solidFill>
                  <a:srgbClr val="0973D7"/>
                </a:solidFill>
                <a:latin typeface="+mn-ea"/>
              </a:rPr>
              <a:t>・おおよその配信数を</a:t>
            </a:r>
            <a:r>
              <a:rPr kumimoji="1" lang="en-US" altLang="ja-JP" sz="1200" b="1" dirty="0">
                <a:solidFill>
                  <a:srgbClr val="0973D7"/>
                </a:solidFill>
                <a:latin typeface="+mn-ea"/>
              </a:rPr>
              <a:t>AI</a:t>
            </a:r>
            <a:r>
              <a:rPr kumimoji="1" lang="ja-JP" altLang="en-US" sz="1200" b="1">
                <a:solidFill>
                  <a:srgbClr val="0973D7"/>
                </a:solidFill>
                <a:latin typeface="+mn-ea"/>
              </a:rPr>
              <a:t>が試算してくれる</a:t>
            </a:r>
            <a:endParaRPr kumimoji="1" lang="en-US" altLang="ja-JP" sz="1200" b="1" dirty="0">
              <a:solidFill>
                <a:srgbClr val="0973D7"/>
              </a:solidFill>
              <a:latin typeface="+mn-ea"/>
            </a:endParaRPr>
          </a:p>
          <a:p>
            <a:r>
              <a:rPr kumimoji="1" lang="ja-JP" altLang="en-US" sz="1200" b="1">
                <a:solidFill>
                  <a:srgbClr val="0973D7"/>
                </a:solidFill>
                <a:latin typeface="+mn-ea"/>
              </a:rPr>
              <a:t>・人件費や労力がかからない</a:t>
            </a:r>
            <a:endParaRPr kumimoji="1" lang="en-US" altLang="ja-JP" sz="1200" b="1" dirty="0">
              <a:solidFill>
                <a:srgbClr val="0973D7"/>
              </a:solidFill>
              <a:latin typeface="+mn-ea"/>
            </a:endParaRPr>
          </a:p>
          <a:p>
            <a:r>
              <a:rPr kumimoji="1" lang="ja-JP" altLang="en-US" sz="1200" b="1">
                <a:solidFill>
                  <a:srgbClr val="0973D7"/>
                </a:solidFill>
                <a:latin typeface="+mn-ea"/>
              </a:rPr>
              <a:t>・興味を持った人が見てくれる</a:t>
            </a:r>
            <a:endParaRPr kumimoji="1" lang="en-US" altLang="ja-JP" sz="1200" b="1" dirty="0">
              <a:solidFill>
                <a:srgbClr val="0973D7"/>
              </a:solidFill>
              <a:latin typeface="+mn-ea"/>
            </a:endParaRPr>
          </a:p>
          <a:p>
            <a:r>
              <a:rPr kumimoji="1" lang="ja-JP" altLang="en-US" sz="1200" b="1">
                <a:solidFill>
                  <a:srgbClr val="0973D7"/>
                </a:solidFill>
                <a:latin typeface="+mn-ea"/>
              </a:rPr>
              <a:t>・配信結果のレポートが送られてくる</a:t>
            </a:r>
          </a:p>
        </p:txBody>
      </p:sp>
      <p:sp>
        <p:nvSpPr>
          <p:cNvPr id="23" name="テキスト ボックス 22">
            <a:extLst>
              <a:ext uri="{FF2B5EF4-FFF2-40B4-BE49-F238E27FC236}">
                <a16:creationId xmlns:a16="http://schemas.microsoft.com/office/drawing/2014/main" id="{9CD19F59-26B8-C84B-A56A-4075A29E7942}"/>
              </a:ext>
            </a:extLst>
          </p:cNvPr>
          <p:cNvSpPr txBox="1"/>
          <p:nvPr/>
        </p:nvSpPr>
        <p:spPr>
          <a:xfrm>
            <a:off x="2149643" y="3716328"/>
            <a:ext cx="4218514" cy="1107996"/>
          </a:xfrm>
          <a:prstGeom prst="rect">
            <a:avLst/>
          </a:prstGeom>
          <a:noFill/>
        </p:spPr>
        <p:txBody>
          <a:bodyPr wrap="square" rtlCol="0">
            <a:spAutoFit/>
          </a:bodyPr>
          <a:lstStyle/>
          <a:p>
            <a:r>
              <a:rPr kumimoji="1" lang="ja-JP" altLang="en-US" sz="1200"/>
              <a:t>とは・・・</a:t>
            </a:r>
            <a:endParaRPr kumimoji="1" lang="en-US" altLang="ja-JP" sz="1200" dirty="0"/>
          </a:p>
          <a:p>
            <a:r>
              <a:rPr kumimoji="1" lang="ja-JP" altLang="en-US" sz="1200"/>
              <a:t>場所、時間、ユーザーを指定するだけで無料アプリ内に広告を配信できるので、最適なユーザー層に広告配信ができるサービスです。</a:t>
            </a:r>
            <a:endParaRPr lang="ja-JP" altLang="en-US" sz="1200"/>
          </a:p>
          <a:p>
            <a:endParaRPr kumimoji="1" lang="ja-JP" altLang="en-US"/>
          </a:p>
        </p:txBody>
      </p:sp>
      <p:sp>
        <p:nvSpPr>
          <p:cNvPr id="24" name="右矢印 23">
            <a:extLst>
              <a:ext uri="{FF2B5EF4-FFF2-40B4-BE49-F238E27FC236}">
                <a16:creationId xmlns:a16="http://schemas.microsoft.com/office/drawing/2014/main" id="{25D0AC49-9BC8-1C46-923F-E9664E1E78F5}"/>
              </a:ext>
            </a:extLst>
          </p:cNvPr>
          <p:cNvSpPr/>
          <p:nvPr/>
        </p:nvSpPr>
        <p:spPr>
          <a:xfrm>
            <a:off x="3116072" y="5407333"/>
            <a:ext cx="264480" cy="791326"/>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AB4CC074-90A3-EA4C-9941-CE4F1D9D72AD}"/>
              </a:ext>
            </a:extLst>
          </p:cNvPr>
          <p:cNvSpPr/>
          <p:nvPr/>
        </p:nvSpPr>
        <p:spPr>
          <a:xfrm>
            <a:off x="447545" y="4836389"/>
            <a:ext cx="6091602" cy="1895291"/>
          </a:xfrm>
          <a:prstGeom prst="rect">
            <a:avLst/>
          </a:prstGeom>
          <a:noFill/>
          <a:ln w="508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4880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DBCB828A-EEC6-A94C-ACFA-00B9AB5C77E1}"/>
              </a:ext>
            </a:extLst>
          </p:cNvPr>
          <p:cNvGrpSpPr/>
          <p:nvPr/>
        </p:nvGrpSpPr>
        <p:grpSpPr>
          <a:xfrm>
            <a:off x="1534390" y="6987573"/>
            <a:ext cx="3789219" cy="355600"/>
            <a:chOff x="357187" y="7518646"/>
            <a:chExt cx="3149600" cy="355600"/>
          </a:xfrm>
        </p:grpSpPr>
        <p:pic>
          <p:nvPicPr>
            <p:cNvPr id="5" name="図 4">
              <a:extLst>
                <a:ext uri="{FF2B5EF4-FFF2-40B4-BE49-F238E27FC236}">
                  <a16:creationId xmlns:a16="http://schemas.microsoft.com/office/drawing/2014/main" id="{5D48D039-3D24-634C-B8A9-79E5A2589AF7}"/>
                </a:ext>
              </a:extLst>
            </p:cNvPr>
            <p:cNvPicPr>
              <a:picLocks noChangeAspect="1"/>
            </p:cNvPicPr>
            <p:nvPr/>
          </p:nvPicPr>
          <p:blipFill>
            <a:blip r:embed="rId3"/>
            <a:stretch>
              <a:fillRect/>
            </a:stretch>
          </p:blipFill>
          <p:spPr>
            <a:xfrm>
              <a:off x="357187" y="7518646"/>
              <a:ext cx="3149600" cy="355600"/>
            </a:xfrm>
            <a:prstGeom prst="rect">
              <a:avLst/>
            </a:prstGeom>
          </p:spPr>
        </p:pic>
        <p:sp>
          <p:nvSpPr>
            <p:cNvPr id="6" name="テキスト ボックス 5">
              <a:extLst>
                <a:ext uri="{FF2B5EF4-FFF2-40B4-BE49-F238E27FC236}">
                  <a16:creationId xmlns:a16="http://schemas.microsoft.com/office/drawing/2014/main" id="{F5BD1F4D-BAD5-8344-8067-DBD7217F2AA0}"/>
                </a:ext>
              </a:extLst>
            </p:cNvPr>
            <p:cNvSpPr txBox="1"/>
            <p:nvPr/>
          </p:nvSpPr>
          <p:spPr>
            <a:xfrm>
              <a:off x="588067" y="7593384"/>
              <a:ext cx="853229" cy="276999"/>
            </a:xfrm>
            <a:prstGeom prst="rect">
              <a:avLst/>
            </a:prstGeom>
            <a:noFill/>
          </p:spPr>
          <p:txBody>
            <a:bodyPr wrap="square" rtlCol="0">
              <a:spAutoFit/>
            </a:bodyPr>
            <a:lstStyle/>
            <a:p>
              <a:r>
                <a:rPr lang="ja-JP" altLang="en-US" sz="1200" b="1">
                  <a:solidFill>
                    <a:schemeClr val="bg1"/>
                  </a:solidFill>
                  <a:latin typeface="Meiryo" panose="020B0604030504040204" pitchFamily="34" charset="-128"/>
                  <a:ea typeface="Meiryo" panose="020B0604030504040204" pitchFamily="34" charset="-128"/>
                </a:rPr>
                <a:t>会社概要</a:t>
              </a:r>
            </a:p>
          </p:txBody>
        </p:sp>
        <p:cxnSp>
          <p:nvCxnSpPr>
            <p:cNvPr id="7" name="直線コネクタ 6">
              <a:extLst>
                <a:ext uri="{FF2B5EF4-FFF2-40B4-BE49-F238E27FC236}">
                  <a16:creationId xmlns:a16="http://schemas.microsoft.com/office/drawing/2014/main" id="{64EC0ED1-EA06-CC4B-B329-7F56BB03EF87}"/>
                </a:ext>
              </a:extLst>
            </p:cNvPr>
            <p:cNvCxnSpPr>
              <a:cxnSpLocks/>
            </p:cNvCxnSpPr>
            <p:nvPr/>
          </p:nvCxnSpPr>
          <p:spPr>
            <a:xfrm>
              <a:off x="472627" y="7593384"/>
              <a:ext cx="0" cy="181657"/>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 name="テキスト ボックス 8">
            <a:extLst>
              <a:ext uri="{FF2B5EF4-FFF2-40B4-BE49-F238E27FC236}">
                <a16:creationId xmlns:a16="http://schemas.microsoft.com/office/drawing/2014/main" id="{BA2E58B8-E2D2-164C-A7F5-B36E1DB3DF8B}"/>
              </a:ext>
            </a:extLst>
          </p:cNvPr>
          <p:cNvSpPr txBox="1"/>
          <p:nvPr/>
        </p:nvSpPr>
        <p:spPr>
          <a:xfrm>
            <a:off x="1534390" y="7418687"/>
            <a:ext cx="965960" cy="2150589"/>
          </a:xfrm>
          <a:prstGeom prst="rect">
            <a:avLst/>
          </a:prstGeom>
          <a:noFill/>
        </p:spPr>
        <p:txBody>
          <a:bodyPr wrap="square" rtlCol="0">
            <a:spAutoFit/>
          </a:bodyPr>
          <a:lstStyle/>
          <a:p>
            <a:pPr algn="ctr">
              <a:lnSpc>
                <a:spcPct val="150000"/>
              </a:lnSpc>
            </a:pPr>
            <a:r>
              <a:rPr lang="ja-JP" altLang="en-US" sz="1000" b="1" dirty="0">
                <a:solidFill>
                  <a:schemeClr val="accent1"/>
                </a:solidFill>
                <a:latin typeface="Meiryo" panose="020B0604030504040204" pitchFamily="34" charset="-128"/>
                <a:ea typeface="Meiryo" panose="020B0604030504040204" pitchFamily="34" charset="-128"/>
              </a:rPr>
              <a:t>会社名</a:t>
            </a:r>
            <a:endParaRPr lang="en-US" altLang="ja-JP" sz="1000" b="1" dirty="0">
              <a:solidFill>
                <a:schemeClr val="accent1"/>
              </a:solidFill>
              <a:latin typeface="Meiryo" panose="020B0604030504040204" pitchFamily="34" charset="-128"/>
              <a:ea typeface="Meiryo" panose="020B0604030504040204" pitchFamily="34" charset="-128"/>
            </a:endParaRPr>
          </a:p>
          <a:p>
            <a:pPr algn="ctr">
              <a:lnSpc>
                <a:spcPct val="150000"/>
              </a:lnSpc>
            </a:pPr>
            <a:r>
              <a:rPr lang="ja-JP" altLang="en-US" sz="1000" b="1" dirty="0">
                <a:solidFill>
                  <a:schemeClr val="accent1"/>
                </a:solidFill>
                <a:latin typeface="Meiryo" panose="020B0604030504040204" pitchFamily="34" charset="-128"/>
                <a:ea typeface="Meiryo" panose="020B0604030504040204" pitchFamily="34" charset="-128"/>
              </a:rPr>
              <a:t>代表者</a:t>
            </a:r>
            <a:endParaRPr lang="en-US" altLang="ja-JP" sz="1000" b="1" dirty="0">
              <a:solidFill>
                <a:schemeClr val="accent1"/>
              </a:solidFill>
              <a:latin typeface="Meiryo" panose="020B0604030504040204" pitchFamily="34" charset="-128"/>
              <a:ea typeface="Meiryo" panose="020B0604030504040204" pitchFamily="34" charset="-128"/>
            </a:endParaRPr>
          </a:p>
          <a:p>
            <a:pPr algn="ctr">
              <a:lnSpc>
                <a:spcPct val="150000"/>
              </a:lnSpc>
            </a:pPr>
            <a:r>
              <a:rPr lang="ja-JP" altLang="en-US" sz="1000" b="1" dirty="0">
                <a:solidFill>
                  <a:schemeClr val="accent1"/>
                </a:solidFill>
                <a:latin typeface="Meiryo" panose="020B0604030504040204" pitchFamily="34" charset="-128"/>
                <a:ea typeface="Meiryo" panose="020B0604030504040204" pitchFamily="34" charset="-128"/>
              </a:rPr>
              <a:t>設　立</a:t>
            </a:r>
            <a:endParaRPr lang="en-US" altLang="ja-JP" sz="1000" b="1" dirty="0">
              <a:solidFill>
                <a:schemeClr val="accent1"/>
              </a:solidFill>
              <a:latin typeface="Meiryo" panose="020B0604030504040204" pitchFamily="34" charset="-128"/>
              <a:ea typeface="Meiryo" panose="020B0604030504040204" pitchFamily="34" charset="-128"/>
            </a:endParaRPr>
          </a:p>
          <a:p>
            <a:pPr algn="ctr">
              <a:lnSpc>
                <a:spcPct val="150000"/>
              </a:lnSpc>
            </a:pPr>
            <a:r>
              <a:rPr lang="ja-JP" altLang="en-US" sz="1000" b="1">
                <a:solidFill>
                  <a:schemeClr val="accent1"/>
                </a:solidFill>
                <a:latin typeface="Meiryo" panose="020B0604030504040204" pitchFamily="34" charset="-128"/>
                <a:ea typeface="Meiryo" panose="020B0604030504040204" pitchFamily="34" charset="-128"/>
              </a:rPr>
              <a:t>所在地</a:t>
            </a:r>
            <a:endParaRPr lang="en-US" altLang="ja-JP" sz="1000" b="1" dirty="0">
              <a:solidFill>
                <a:schemeClr val="accent1"/>
              </a:solidFill>
              <a:latin typeface="Meiryo" panose="020B0604030504040204" pitchFamily="34" charset="-128"/>
              <a:ea typeface="Meiryo" panose="020B0604030504040204" pitchFamily="34" charset="-128"/>
            </a:endParaRPr>
          </a:p>
          <a:p>
            <a:pPr algn="ctr">
              <a:lnSpc>
                <a:spcPct val="150000"/>
              </a:lnSpc>
            </a:pPr>
            <a:endParaRPr lang="en-US" altLang="ja-JP" sz="1000" b="1" dirty="0">
              <a:solidFill>
                <a:schemeClr val="accent1"/>
              </a:solidFill>
              <a:latin typeface="Meiryo" panose="020B0604030504040204" pitchFamily="34" charset="-128"/>
              <a:ea typeface="Meiryo" panose="020B0604030504040204" pitchFamily="34" charset="-128"/>
            </a:endParaRPr>
          </a:p>
          <a:p>
            <a:pPr algn="ctr">
              <a:lnSpc>
                <a:spcPct val="150000"/>
              </a:lnSpc>
            </a:pPr>
            <a:r>
              <a:rPr lang="ja-JP" altLang="en-US" sz="1000" b="1">
                <a:solidFill>
                  <a:schemeClr val="accent1"/>
                </a:solidFill>
                <a:latin typeface="Meiryo" panose="020B0604030504040204" pitchFamily="34" charset="-128"/>
                <a:ea typeface="Meiryo" panose="020B0604030504040204" pitchFamily="34" charset="-128"/>
              </a:rPr>
              <a:t>本社営業時間</a:t>
            </a:r>
            <a:endParaRPr lang="en-US" altLang="ja-JP" sz="1000" b="1" dirty="0">
              <a:solidFill>
                <a:schemeClr val="accent1"/>
              </a:solidFill>
              <a:latin typeface="Meiryo" panose="020B0604030504040204" pitchFamily="34" charset="-128"/>
              <a:ea typeface="Meiryo" panose="020B0604030504040204" pitchFamily="34" charset="-128"/>
            </a:endParaRPr>
          </a:p>
          <a:p>
            <a:pPr algn="ctr">
              <a:lnSpc>
                <a:spcPct val="150000"/>
              </a:lnSpc>
            </a:pPr>
            <a:r>
              <a:rPr lang="ja-JP" altLang="en-US" sz="1000" b="1">
                <a:solidFill>
                  <a:schemeClr val="accent1"/>
                </a:solidFill>
                <a:latin typeface="Meiryo" panose="020B0604030504040204" pitchFamily="34" charset="-128"/>
                <a:ea typeface="Meiryo" panose="020B0604030504040204" pitchFamily="34" charset="-128"/>
              </a:rPr>
              <a:t>電　話</a:t>
            </a:r>
            <a:endParaRPr lang="en-US" altLang="ja-JP" sz="1000" b="1" dirty="0">
              <a:solidFill>
                <a:schemeClr val="accent1"/>
              </a:solidFill>
              <a:latin typeface="Meiryo" panose="020B0604030504040204" pitchFamily="34" charset="-128"/>
              <a:ea typeface="Meiryo" panose="020B0604030504040204" pitchFamily="34" charset="-128"/>
            </a:endParaRPr>
          </a:p>
          <a:p>
            <a:pPr algn="ctr">
              <a:lnSpc>
                <a:spcPct val="150000"/>
              </a:lnSpc>
            </a:pPr>
            <a:r>
              <a:rPr lang="en-US" altLang="ja-JP" sz="1000" b="1" dirty="0">
                <a:solidFill>
                  <a:schemeClr val="accent1"/>
                </a:solidFill>
                <a:latin typeface="Meiryo" panose="020B0604030504040204" pitchFamily="34" charset="-128"/>
                <a:ea typeface="Meiryo" panose="020B0604030504040204" pitchFamily="34" charset="-128"/>
              </a:rPr>
              <a:t>FAX</a:t>
            </a:r>
          </a:p>
          <a:p>
            <a:pPr algn="ctr">
              <a:lnSpc>
                <a:spcPct val="150000"/>
              </a:lnSpc>
            </a:pPr>
            <a:r>
              <a:rPr lang="ja-JP" altLang="en-US" sz="1000" b="1">
                <a:solidFill>
                  <a:schemeClr val="accent1"/>
                </a:solidFill>
                <a:latin typeface="Meiryo" panose="020B0604030504040204" pitchFamily="34" charset="-128"/>
                <a:ea typeface="Meiryo" panose="020B0604030504040204" pitchFamily="34" charset="-128"/>
              </a:rPr>
              <a:t>ホームページ</a:t>
            </a:r>
            <a:endParaRPr lang="en-US" altLang="ja-JP" sz="1000" b="1" dirty="0">
              <a:solidFill>
                <a:schemeClr val="accent1"/>
              </a:solidFill>
              <a:latin typeface="Meiryo" panose="020B0604030504040204" pitchFamily="34" charset="-128"/>
              <a:ea typeface="Meiryo" panose="020B0604030504040204" pitchFamily="34" charset="-128"/>
            </a:endParaRPr>
          </a:p>
        </p:txBody>
      </p:sp>
      <p:sp>
        <p:nvSpPr>
          <p:cNvPr id="10" name="テキスト ボックス 9">
            <a:extLst>
              <a:ext uri="{FF2B5EF4-FFF2-40B4-BE49-F238E27FC236}">
                <a16:creationId xmlns:a16="http://schemas.microsoft.com/office/drawing/2014/main" id="{9DA1FDBF-4D2C-564B-AAE7-AD56FE78CCDA}"/>
              </a:ext>
            </a:extLst>
          </p:cNvPr>
          <p:cNvSpPr txBox="1"/>
          <p:nvPr/>
        </p:nvSpPr>
        <p:spPr>
          <a:xfrm>
            <a:off x="2425192" y="7414048"/>
            <a:ext cx="2849017" cy="2612254"/>
          </a:xfrm>
          <a:prstGeom prst="rect">
            <a:avLst/>
          </a:prstGeom>
          <a:noFill/>
        </p:spPr>
        <p:txBody>
          <a:bodyPr wrap="square" rtlCol="0">
            <a:spAutoFit/>
          </a:bodyPr>
          <a:lstStyle/>
          <a:p>
            <a:pPr>
              <a:lnSpc>
                <a:spcPct val="150000"/>
              </a:lnSpc>
            </a:pPr>
            <a:r>
              <a:rPr lang="ja-JP" altLang="en-US" sz="1000" dirty="0">
                <a:latin typeface="Meiryo" panose="020B0604030504040204" pitchFamily="34" charset="-128"/>
                <a:ea typeface="Meiryo" panose="020B0604030504040204" pitchFamily="34" charset="-128"/>
              </a:rPr>
              <a:t>株式会社</a:t>
            </a:r>
            <a:r>
              <a:rPr lang="en-US" altLang="ja-JP" sz="1000" dirty="0" err="1">
                <a:latin typeface="Meiryo" panose="020B0604030504040204" pitchFamily="34" charset="-128"/>
                <a:ea typeface="Meiryo" panose="020B0604030504040204" pitchFamily="34" charset="-128"/>
              </a:rPr>
              <a:t>C.C.E.Connection</a:t>
            </a:r>
            <a:endParaRPr lang="en-US" altLang="ja-JP" sz="1000" dirty="0">
              <a:latin typeface="Meiryo" panose="020B0604030504040204" pitchFamily="34" charset="-128"/>
              <a:ea typeface="Meiryo" panose="020B0604030504040204" pitchFamily="34" charset="-128"/>
            </a:endParaRPr>
          </a:p>
          <a:p>
            <a:pPr>
              <a:lnSpc>
                <a:spcPct val="150000"/>
              </a:lnSpc>
            </a:pPr>
            <a:r>
              <a:rPr lang="ja-JP" altLang="en-US" sz="1000" dirty="0">
                <a:latin typeface="Meiryo" panose="020B0604030504040204" pitchFamily="34" charset="-128"/>
                <a:ea typeface="Meiryo" panose="020B0604030504040204" pitchFamily="34" charset="-128"/>
              </a:rPr>
              <a:t>壱貫田　亮輔</a:t>
            </a:r>
            <a:endParaRPr lang="en-US" altLang="ja-JP" sz="1000" dirty="0">
              <a:latin typeface="Meiryo" panose="020B0604030504040204" pitchFamily="34" charset="-128"/>
              <a:ea typeface="Meiryo" panose="020B0604030504040204" pitchFamily="34" charset="-128"/>
            </a:endParaRPr>
          </a:p>
          <a:p>
            <a:pPr>
              <a:lnSpc>
                <a:spcPct val="150000"/>
              </a:lnSpc>
            </a:pPr>
            <a:r>
              <a:rPr lang="ja-JP" altLang="en-US" sz="1000" dirty="0">
                <a:latin typeface="Meiryo" panose="020B0604030504040204" pitchFamily="34" charset="-128"/>
                <a:ea typeface="Meiryo" panose="020B0604030504040204" pitchFamily="34" charset="-128"/>
              </a:rPr>
              <a:t>２０１８年６月６日</a:t>
            </a:r>
            <a:endParaRPr lang="en-US" altLang="ja-JP" sz="1000" dirty="0">
              <a:latin typeface="Meiryo" panose="020B0604030504040204" pitchFamily="34" charset="-128"/>
              <a:ea typeface="Meiryo" panose="020B0604030504040204" pitchFamily="34" charset="-128"/>
            </a:endParaRPr>
          </a:p>
          <a:p>
            <a:pPr>
              <a:lnSpc>
                <a:spcPct val="150000"/>
              </a:lnSpc>
            </a:pPr>
            <a:r>
              <a:rPr lang="ja-JP" altLang="en-US" sz="1000">
                <a:latin typeface="Meiryo" panose="020B0604030504040204" pitchFamily="34" charset="-128"/>
                <a:ea typeface="Meiryo" panose="020B0604030504040204" pitchFamily="34" charset="-128"/>
              </a:rPr>
              <a:t>〒</a:t>
            </a:r>
            <a:r>
              <a:rPr lang="en-US" altLang="ja-JP" sz="1000" dirty="0">
                <a:latin typeface="Meiryo" panose="020B0604030504040204" pitchFamily="34" charset="-128"/>
                <a:ea typeface="Meiryo" panose="020B0604030504040204" pitchFamily="34" charset="-128"/>
              </a:rPr>
              <a:t>790−0951</a:t>
            </a:r>
          </a:p>
          <a:p>
            <a:pPr>
              <a:lnSpc>
                <a:spcPct val="150000"/>
              </a:lnSpc>
            </a:pPr>
            <a:r>
              <a:rPr lang="ja-JP" altLang="en-US" sz="1000">
                <a:latin typeface="Meiryo" panose="020B0604030504040204" pitchFamily="34" charset="-128"/>
                <a:ea typeface="Meiryo" panose="020B0604030504040204" pitchFamily="34" charset="-128"/>
              </a:rPr>
              <a:t>愛媛県</a:t>
            </a:r>
            <a:r>
              <a:rPr lang="ja-JP" altLang="en-US" sz="1000" dirty="0">
                <a:latin typeface="Meiryo" panose="020B0604030504040204" pitchFamily="34" charset="-128"/>
                <a:ea typeface="Meiryo" panose="020B0604030504040204" pitchFamily="34" charset="-128"/>
              </a:rPr>
              <a:t>松山市天山</a:t>
            </a:r>
            <a:r>
              <a:rPr lang="en-US" altLang="ja-JP" sz="1000" dirty="0">
                <a:latin typeface="Meiryo" panose="020B0604030504040204" pitchFamily="34" charset="-128"/>
                <a:ea typeface="Meiryo" panose="020B0604030504040204" pitchFamily="34" charset="-128"/>
              </a:rPr>
              <a:t>2-6-12</a:t>
            </a:r>
            <a:r>
              <a:rPr lang="ja-JP" altLang="en-US" sz="1000" dirty="0">
                <a:latin typeface="Meiryo" panose="020B0604030504040204" pitchFamily="34" charset="-128"/>
                <a:ea typeface="Meiryo" panose="020B0604030504040204" pitchFamily="34" charset="-128"/>
              </a:rPr>
              <a:t>　太陽天山ビル３</a:t>
            </a:r>
            <a:r>
              <a:rPr lang="en-US" altLang="ja-JP" sz="1000" dirty="0">
                <a:latin typeface="Meiryo" panose="020B0604030504040204" pitchFamily="34" charset="-128"/>
                <a:ea typeface="Meiryo" panose="020B0604030504040204" pitchFamily="34" charset="-128"/>
              </a:rPr>
              <a:t>-A</a:t>
            </a:r>
          </a:p>
          <a:p>
            <a:pPr>
              <a:lnSpc>
                <a:spcPct val="150000"/>
              </a:lnSpc>
            </a:pPr>
            <a:r>
              <a:rPr lang="ja-JP" altLang="en-US" sz="1000">
                <a:latin typeface="Meiryo" panose="020B0604030504040204" pitchFamily="34" charset="-128"/>
                <a:ea typeface="Meiryo" panose="020B0604030504040204" pitchFamily="34" charset="-128"/>
              </a:rPr>
              <a:t>平日　</a:t>
            </a:r>
            <a:r>
              <a:rPr lang="en-US" altLang="ja-JP" sz="1000" dirty="0">
                <a:latin typeface="Meiryo" panose="020B0604030504040204" pitchFamily="34" charset="-128"/>
                <a:ea typeface="Meiryo" panose="020B0604030504040204" pitchFamily="34" charset="-128"/>
              </a:rPr>
              <a:t>10:00〜17:00</a:t>
            </a:r>
          </a:p>
          <a:p>
            <a:pPr>
              <a:lnSpc>
                <a:spcPct val="150000"/>
              </a:lnSpc>
            </a:pPr>
            <a:r>
              <a:rPr lang="en-US" altLang="ja-JP" sz="1000" dirty="0">
                <a:latin typeface="Meiryo" panose="020B0604030504040204" pitchFamily="34" charset="-128"/>
                <a:ea typeface="Meiryo" panose="020B0604030504040204" pitchFamily="34" charset="-128"/>
              </a:rPr>
              <a:t>089-910-2631</a:t>
            </a:r>
          </a:p>
          <a:p>
            <a:pPr>
              <a:lnSpc>
                <a:spcPct val="150000"/>
              </a:lnSpc>
            </a:pPr>
            <a:r>
              <a:rPr lang="en-US" altLang="ja-JP" sz="1000" dirty="0">
                <a:latin typeface="Meiryo" panose="020B0604030504040204" pitchFamily="34" charset="-128"/>
                <a:ea typeface="Meiryo" panose="020B0604030504040204" pitchFamily="34" charset="-128"/>
              </a:rPr>
              <a:t>089-910-2631</a:t>
            </a:r>
          </a:p>
          <a:p>
            <a:pPr>
              <a:lnSpc>
                <a:spcPct val="150000"/>
              </a:lnSpc>
            </a:pPr>
            <a:r>
              <a:rPr lang="en-US" altLang="ja-JP" sz="1000" dirty="0">
                <a:latin typeface="Meiryo" panose="020B0604030504040204" pitchFamily="34" charset="-128"/>
                <a:ea typeface="Meiryo" panose="020B0604030504040204" pitchFamily="34" charset="-128"/>
              </a:rPr>
              <a:t>https://</a:t>
            </a:r>
            <a:r>
              <a:rPr lang="en-US" altLang="ja-JP" sz="1000" dirty="0" err="1">
                <a:latin typeface="Meiryo" panose="020B0604030504040204" pitchFamily="34" charset="-128"/>
                <a:ea typeface="Meiryo" panose="020B0604030504040204" pitchFamily="34" charset="-128"/>
              </a:rPr>
              <a:t>cce-connection.jp</a:t>
            </a:r>
            <a:endParaRPr lang="en-US" altLang="ja-JP" sz="1000" dirty="0">
              <a:latin typeface="Meiryo" panose="020B0604030504040204" pitchFamily="34" charset="-128"/>
              <a:ea typeface="Meiryo" panose="020B0604030504040204" pitchFamily="34" charset="-128"/>
            </a:endParaRPr>
          </a:p>
          <a:p>
            <a:pPr>
              <a:lnSpc>
                <a:spcPct val="150000"/>
              </a:lnSpc>
            </a:pPr>
            <a:endParaRPr lang="en-US" altLang="ja-JP" sz="1000" dirty="0">
              <a:latin typeface="Meiryo" panose="020B0604030504040204" pitchFamily="34" charset="-128"/>
              <a:ea typeface="Meiryo" panose="020B0604030504040204" pitchFamily="34" charset="-128"/>
            </a:endParaRPr>
          </a:p>
          <a:p>
            <a:pPr>
              <a:lnSpc>
                <a:spcPct val="150000"/>
              </a:lnSpc>
            </a:pPr>
            <a:endParaRPr lang="en-US" altLang="ja-JP" sz="1000" dirty="0">
              <a:latin typeface="Meiryo" panose="020B0604030504040204" pitchFamily="34" charset="-128"/>
              <a:ea typeface="Meiryo" panose="020B0604030504040204" pitchFamily="34" charset="-128"/>
            </a:endParaRPr>
          </a:p>
        </p:txBody>
      </p:sp>
      <p:pic>
        <p:nvPicPr>
          <p:cNvPr id="14" name="図 13">
            <a:extLst>
              <a:ext uri="{FF2B5EF4-FFF2-40B4-BE49-F238E27FC236}">
                <a16:creationId xmlns:a16="http://schemas.microsoft.com/office/drawing/2014/main" id="{C04F5462-B4A8-014B-8257-07B284797AF0}"/>
              </a:ext>
            </a:extLst>
          </p:cNvPr>
          <p:cNvPicPr>
            <a:picLocks noChangeAspect="1"/>
          </p:cNvPicPr>
          <p:nvPr/>
        </p:nvPicPr>
        <p:blipFill>
          <a:blip r:embed="rId4"/>
          <a:stretch>
            <a:fillRect/>
          </a:stretch>
        </p:blipFill>
        <p:spPr>
          <a:xfrm>
            <a:off x="2897474" y="5769277"/>
            <a:ext cx="1063052" cy="1063052"/>
          </a:xfrm>
          <a:prstGeom prst="rect">
            <a:avLst/>
          </a:prstGeom>
        </p:spPr>
      </p:pic>
    </p:spTree>
    <p:extLst>
      <p:ext uri="{BB962C8B-B14F-4D97-AF65-F5344CB8AC3E}">
        <p14:creationId xmlns:p14="http://schemas.microsoft.com/office/powerpoint/2010/main" val="76237320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2955</TotalTime>
  <Words>771</Words>
  <Application>Microsoft Macintosh PowerPoint</Application>
  <PresentationFormat>A4 210 x 297 mm</PresentationFormat>
  <Paragraphs>118</Paragraphs>
  <Slides>7</Slides>
  <Notes>7</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7</vt:i4>
      </vt:variant>
    </vt:vector>
  </HeadingPairs>
  <TitlesOfParts>
    <vt:vector size="16" baseType="lpstr">
      <vt:lpstr>HGSSoeiKakugothicUB</vt:lpstr>
      <vt:lpstr>Hiragino Mincho ProN W3</vt:lpstr>
      <vt:lpstr>Meiryo</vt:lpstr>
      <vt:lpstr>游ゴシック</vt:lpstr>
      <vt:lpstr>Arial</vt:lpstr>
      <vt:lpstr>Calibri</vt:lpstr>
      <vt:lpstr>Calibri Light</vt:lpstr>
      <vt:lpstr>Stencil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史果 高橋</dc:creator>
  <cp:lastModifiedBy>史果 高橋</cp:lastModifiedBy>
  <cp:revision>11</cp:revision>
  <cp:lastPrinted>2021-07-27T04:45:36Z</cp:lastPrinted>
  <dcterms:created xsi:type="dcterms:W3CDTF">2021-07-21T06:51:09Z</dcterms:created>
  <dcterms:modified xsi:type="dcterms:W3CDTF">2022-05-09T02:43:46Z</dcterms:modified>
</cp:coreProperties>
</file>